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1"/>
  </p:sldMasterIdLst>
  <p:notesMasterIdLst>
    <p:notesMasterId r:id="rId30"/>
  </p:notesMasterIdLst>
  <p:sldIdLst>
    <p:sldId id="256" r:id="rId2"/>
    <p:sldId id="258" r:id="rId3"/>
    <p:sldId id="289" r:id="rId4"/>
    <p:sldId id="269" r:id="rId5"/>
    <p:sldId id="276" r:id="rId6"/>
    <p:sldId id="298" r:id="rId7"/>
    <p:sldId id="277" r:id="rId8"/>
    <p:sldId id="299" r:id="rId9"/>
    <p:sldId id="293" r:id="rId10"/>
    <p:sldId id="290" r:id="rId11"/>
    <p:sldId id="266" r:id="rId12"/>
    <p:sldId id="294" r:id="rId13"/>
    <p:sldId id="270" r:id="rId14"/>
    <p:sldId id="300" r:id="rId15"/>
    <p:sldId id="275" r:id="rId16"/>
    <p:sldId id="291" r:id="rId17"/>
    <p:sldId id="295" r:id="rId18"/>
    <p:sldId id="288" r:id="rId19"/>
    <p:sldId id="272" r:id="rId20"/>
    <p:sldId id="301" r:id="rId21"/>
    <p:sldId id="284" r:id="rId22"/>
    <p:sldId id="281" r:id="rId23"/>
    <p:sldId id="296" r:id="rId24"/>
    <p:sldId id="267" r:id="rId25"/>
    <p:sldId id="280" r:id="rId26"/>
    <p:sldId id="297" r:id="rId27"/>
    <p:sldId id="268" r:id="rId28"/>
    <p:sldId id="287"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51A4C3-A6CD-4B35-A41F-373012647C54}" v="3" dt="2020-04-01T20:27:14.2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29"/>
    <p:restoredTop sz="86247"/>
  </p:normalViewPr>
  <p:slideViewPr>
    <p:cSldViewPr snapToGrid="0" snapToObjects="1">
      <p:cViewPr varScale="1">
        <p:scale>
          <a:sx n="95" d="100"/>
          <a:sy n="95" d="100"/>
        </p:scale>
        <p:origin x="2304" y="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040D8F-2507-4E17-8011-56BF0C403CCE}"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2A6B93AE-2A51-4E69-A2D5-BE129AB0581E}">
      <dgm:prSet/>
      <dgm:spPr/>
      <dgm:t>
        <a:bodyPr/>
        <a:lstStyle/>
        <a:p>
          <a:pPr>
            <a:lnSpc>
              <a:spcPct val="100000"/>
            </a:lnSpc>
            <a:defRPr b="1"/>
          </a:pPr>
          <a:r>
            <a:rPr lang="en-US" u="sng" dirty="0"/>
            <a:t>Industry:</a:t>
          </a:r>
          <a:endParaRPr lang="en-US" dirty="0"/>
        </a:p>
      </dgm:t>
    </dgm:pt>
    <dgm:pt modelId="{FA46F0EC-459D-4F6B-A469-C88B06AFA502}" type="parTrans" cxnId="{1A33E892-41C5-4B59-9FA0-F05E571CD191}">
      <dgm:prSet/>
      <dgm:spPr/>
      <dgm:t>
        <a:bodyPr/>
        <a:lstStyle/>
        <a:p>
          <a:endParaRPr lang="en-US"/>
        </a:p>
      </dgm:t>
    </dgm:pt>
    <dgm:pt modelId="{46A74A5F-C40E-4B49-8BDA-2E5DFA4058ED}" type="sibTrans" cxnId="{1A33E892-41C5-4B59-9FA0-F05E571CD191}">
      <dgm:prSet/>
      <dgm:spPr/>
      <dgm:t>
        <a:bodyPr/>
        <a:lstStyle/>
        <a:p>
          <a:endParaRPr lang="en-US"/>
        </a:p>
      </dgm:t>
    </dgm:pt>
    <dgm:pt modelId="{450A114B-1064-4ADE-A5A2-A7A8D0648578}">
      <dgm:prSet/>
      <dgm:spPr/>
      <dgm:t>
        <a:bodyPr/>
        <a:lstStyle/>
        <a:p>
          <a:pPr>
            <a:lnSpc>
              <a:spcPct val="100000"/>
            </a:lnSpc>
          </a:pPr>
          <a:r>
            <a:rPr lang="en-US" dirty="0"/>
            <a:t>PEO - Professional Employer Organization</a:t>
          </a:r>
        </a:p>
      </dgm:t>
    </dgm:pt>
    <dgm:pt modelId="{A003BB59-5AE2-42C0-BEA2-099B14BFCFF9}" type="parTrans" cxnId="{633FDB7D-D2D2-4DB0-8533-8CC6A5D71991}">
      <dgm:prSet/>
      <dgm:spPr/>
      <dgm:t>
        <a:bodyPr/>
        <a:lstStyle/>
        <a:p>
          <a:endParaRPr lang="en-US"/>
        </a:p>
      </dgm:t>
    </dgm:pt>
    <dgm:pt modelId="{4C6B1B42-87F0-42B5-B687-AAFC81A8A706}" type="sibTrans" cxnId="{633FDB7D-D2D2-4DB0-8533-8CC6A5D71991}">
      <dgm:prSet/>
      <dgm:spPr/>
      <dgm:t>
        <a:bodyPr/>
        <a:lstStyle/>
        <a:p>
          <a:endParaRPr lang="en-US"/>
        </a:p>
      </dgm:t>
    </dgm:pt>
    <dgm:pt modelId="{1DE38809-28BE-417B-8ABF-A3F2AAF57EFB}">
      <dgm:prSet/>
      <dgm:spPr/>
      <dgm:t>
        <a:bodyPr/>
        <a:lstStyle/>
        <a:p>
          <a:pPr>
            <a:lnSpc>
              <a:spcPct val="100000"/>
            </a:lnSpc>
            <a:defRPr b="1"/>
          </a:pPr>
          <a:r>
            <a:rPr lang="en-US" u="sng" dirty="0"/>
            <a:t>Definitions:</a:t>
          </a:r>
          <a:endParaRPr lang="en-US" dirty="0"/>
        </a:p>
      </dgm:t>
    </dgm:pt>
    <dgm:pt modelId="{44527612-94ED-45E0-BA2D-F3E47A7D9F14}" type="parTrans" cxnId="{306FCD38-76B1-45DF-A0CA-214C1DD39F05}">
      <dgm:prSet/>
      <dgm:spPr/>
      <dgm:t>
        <a:bodyPr/>
        <a:lstStyle/>
        <a:p>
          <a:endParaRPr lang="en-US"/>
        </a:p>
      </dgm:t>
    </dgm:pt>
    <dgm:pt modelId="{1153E337-96A9-4F42-B13D-5B047138F4DD}" type="sibTrans" cxnId="{306FCD38-76B1-45DF-A0CA-214C1DD39F05}">
      <dgm:prSet/>
      <dgm:spPr/>
      <dgm:t>
        <a:bodyPr/>
        <a:lstStyle/>
        <a:p>
          <a:endParaRPr lang="en-US"/>
        </a:p>
      </dgm:t>
    </dgm:pt>
    <dgm:pt modelId="{CD1DAC16-8950-446D-848D-BC730441268E}">
      <dgm:prSet/>
      <dgm:spPr/>
      <dgm:t>
        <a:bodyPr/>
        <a:lstStyle/>
        <a:p>
          <a:pPr>
            <a:lnSpc>
              <a:spcPct val="100000"/>
            </a:lnSpc>
            <a:buFont typeface="Arial" panose="020B0604020202020204" pitchFamily="34" charset="0"/>
            <a:buChar char="•"/>
          </a:pPr>
          <a:r>
            <a:rPr lang="en-US" dirty="0" err="1"/>
            <a:t>WSE</a:t>
          </a:r>
          <a:r>
            <a:rPr lang="en-US" dirty="0"/>
            <a:t> – Worksite Employee</a:t>
          </a:r>
        </a:p>
        <a:p>
          <a:pPr>
            <a:lnSpc>
              <a:spcPct val="100000"/>
            </a:lnSpc>
            <a:buFont typeface="Arial" panose="020B0604020202020204" pitchFamily="34" charset="0"/>
            <a:buChar char="•"/>
          </a:pPr>
          <a:endParaRPr lang="en-US" dirty="0"/>
        </a:p>
      </dgm:t>
    </dgm:pt>
    <dgm:pt modelId="{029973B3-4826-4619-B4E3-E2B3864A8DA4}" type="parTrans" cxnId="{FA1636F0-35D3-4A6B-B639-EB247CEA4C7C}">
      <dgm:prSet/>
      <dgm:spPr/>
      <dgm:t>
        <a:bodyPr/>
        <a:lstStyle/>
        <a:p>
          <a:endParaRPr lang="en-US"/>
        </a:p>
      </dgm:t>
    </dgm:pt>
    <dgm:pt modelId="{0C3EF455-43F1-4081-BB8A-6690F1668B56}" type="sibTrans" cxnId="{FA1636F0-35D3-4A6B-B639-EB247CEA4C7C}">
      <dgm:prSet/>
      <dgm:spPr/>
      <dgm:t>
        <a:bodyPr/>
        <a:lstStyle/>
        <a:p>
          <a:endParaRPr lang="en-US"/>
        </a:p>
      </dgm:t>
    </dgm:pt>
    <dgm:pt modelId="{0DE62BD6-8066-4D1C-9EE6-D70A62F8F954}">
      <dgm:prSet/>
      <dgm:spPr/>
      <dgm:t>
        <a:bodyPr/>
        <a:lstStyle/>
        <a:p>
          <a:pPr>
            <a:lnSpc>
              <a:spcPct val="100000"/>
            </a:lnSpc>
            <a:buNone/>
          </a:pPr>
          <a:r>
            <a:rPr lang="en-US" dirty="0"/>
            <a:t>Internal EEs – Internal employees of the </a:t>
          </a:r>
          <a:r>
            <a:rPr lang="en-US" dirty="0" err="1"/>
            <a:t>PEO</a:t>
          </a:r>
          <a:r>
            <a:rPr lang="en-US" dirty="0"/>
            <a:t> that support clients and </a:t>
          </a:r>
          <a:r>
            <a:rPr lang="en-US" dirty="0" err="1"/>
            <a:t>WSEs</a:t>
          </a:r>
          <a:endParaRPr lang="en-US" dirty="0"/>
        </a:p>
      </dgm:t>
    </dgm:pt>
    <dgm:pt modelId="{037299B5-013F-48A3-84C6-4D8016C72BDF}" type="parTrans" cxnId="{1A7BF2FF-885C-4878-806B-25B18A11C1F5}">
      <dgm:prSet/>
      <dgm:spPr/>
      <dgm:t>
        <a:bodyPr/>
        <a:lstStyle/>
        <a:p>
          <a:endParaRPr lang="en-US"/>
        </a:p>
      </dgm:t>
    </dgm:pt>
    <dgm:pt modelId="{DC7F62EC-B03F-4A93-B1A4-EED20D026730}" type="sibTrans" cxnId="{1A7BF2FF-885C-4878-806B-25B18A11C1F5}">
      <dgm:prSet/>
      <dgm:spPr/>
      <dgm:t>
        <a:bodyPr/>
        <a:lstStyle/>
        <a:p>
          <a:endParaRPr lang="en-US"/>
        </a:p>
      </dgm:t>
    </dgm:pt>
    <dgm:pt modelId="{01EDAEBA-6CF4-4246-BD67-C01D1F525055}">
      <dgm:prSet/>
      <dgm:spPr/>
      <dgm:t>
        <a:bodyPr/>
        <a:lstStyle/>
        <a:p>
          <a:pPr>
            <a:lnSpc>
              <a:spcPct val="100000"/>
            </a:lnSpc>
            <a:buNone/>
          </a:pPr>
          <a:endParaRPr lang="en-US" dirty="0"/>
        </a:p>
      </dgm:t>
    </dgm:pt>
    <dgm:pt modelId="{0914D4DD-B8FC-4B0C-8623-AD0202F77826}" type="parTrans" cxnId="{61EB7FE1-A436-4348-8054-3533F2266026}">
      <dgm:prSet/>
      <dgm:spPr/>
      <dgm:t>
        <a:bodyPr/>
        <a:lstStyle/>
        <a:p>
          <a:endParaRPr lang="en-US"/>
        </a:p>
      </dgm:t>
    </dgm:pt>
    <dgm:pt modelId="{B9FE8064-4AD3-46C7-B4AE-1D7052F6ADB5}" type="sibTrans" cxnId="{61EB7FE1-A436-4348-8054-3533F2266026}">
      <dgm:prSet/>
      <dgm:spPr/>
      <dgm:t>
        <a:bodyPr/>
        <a:lstStyle/>
        <a:p>
          <a:endParaRPr lang="en-US"/>
        </a:p>
      </dgm:t>
    </dgm:pt>
    <dgm:pt modelId="{869E9C5F-C129-4645-9AEE-978A6ACD3D57}" type="pres">
      <dgm:prSet presAssocID="{22040D8F-2507-4E17-8011-56BF0C403CCE}" presName="root" presStyleCnt="0">
        <dgm:presLayoutVars>
          <dgm:dir/>
          <dgm:resizeHandles val="exact"/>
        </dgm:presLayoutVars>
      </dgm:prSet>
      <dgm:spPr/>
    </dgm:pt>
    <dgm:pt modelId="{1AFB940C-629A-4CB0-A01E-806BB5BD4765}" type="pres">
      <dgm:prSet presAssocID="{2A6B93AE-2A51-4E69-A2D5-BE129AB0581E}" presName="compNode" presStyleCnt="0"/>
      <dgm:spPr/>
    </dgm:pt>
    <dgm:pt modelId="{C23FA54D-E660-4DB5-B8D3-B940463710CB}" type="pres">
      <dgm:prSet presAssocID="{2A6B93AE-2A51-4E69-A2D5-BE129AB0581E}" presName="iconRect" presStyleLbl="node1" presStyleIdx="0" presStyleCnt="2" custLinFactNeighborX="-1061" custLinFactNeighborY="78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ffice Worker"/>
        </a:ext>
      </dgm:extLst>
    </dgm:pt>
    <dgm:pt modelId="{49E30954-E58B-4CCC-B9DB-8F7F02D9742F}" type="pres">
      <dgm:prSet presAssocID="{2A6B93AE-2A51-4E69-A2D5-BE129AB0581E}" presName="iconSpace" presStyleCnt="0"/>
      <dgm:spPr/>
    </dgm:pt>
    <dgm:pt modelId="{BC865867-58E9-4B9C-902D-0718FB8728B7}" type="pres">
      <dgm:prSet presAssocID="{2A6B93AE-2A51-4E69-A2D5-BE129AB0581E}" presName="parTx" presStyleLbl="revTx" presStyleIdx="0" presStyleCnt="4" custLinFactX="17733" custLinFactNeighborX="100000" custLinFactNeighborY="-775">
        <dgm:presLayoutVars>
          <dgm:chMax val="0"/>
          <dgm:chPref val="0"/>
        </dgm:presLayoutVars>
      </dgm:prSet>
      <dgm:spPr/>
    </dgm:pt>
    <dgm:pt modelId="{840C8913-D28D-4D88-96C7-5BCB84E4506D}" type="pres">
      <dgm:prSet presAssocID="{2A6B93AE-2A51-4E69-A2D5-BE129AB0581E}" presName="txSpace" presStyleCnt="0"/>
      <dgm:spPr/>
    </dgm:pt>
    <dgm:pt modelId="{C38C6FB1-3D8D-4EF9-8D04-DD3041E529BE}" type="pres">
      <dgm:prSet presAssocID="{2A6B93AE-2A51-4E69-A2D5-BE129AB0581E}" presName="desTx" presStyleLbl="revTx" presStyleIdx="1" presStyleCnt="4" custLinFactX="17733" custLinFactNeighborX="100000" custLinFactNeighborY="9375">
        <dgm:presLayoutVars/>
      </dgm:prSet>
      <dgm:spPr/>
    </dgm:pt>
    <dgm:pt modelId="{4726915C-B462-4027-BC13-F239410B6CE9}" type="pres">
      <dgm:prSet presAssocID="{46A74A5F-C40E-4B49-8BDA-2E5DFA4058ED}" presName="sibTrans" presStyleCnt="0"/>
      <dgm:spPr/>
    </dgm:pt>
    <dgm:pt modelId="{535BE059-BD59-40B0-876D-C7D1C23C6EA9}" type="pres">
      <dgm:prSet presAssocID="{1DE38809-28BE-417B-8ABF-A3F2AAF57EFB}" presName="compNode" presStyleCnt="0"/>
      <dgm:spPr/>
    </dgm:pt>
    <dgm:pt modelId="{89CBC194-F71D-4730-9C27-11F779B5C587}" type="pres">
      <dgm:prSet presAssocID="{1DE38809-28BE-417B-8ABF-A3F2AAF57EFB}" presName="iconRect" presStyleLbl="node1" presStyleIdx="1" presStyleCnt="2" custLinFactNeighborX="4113" custLinFactNeighborY="788"/>
      <dgm:spPr>
        <a:blipFill>
          <a:blip xmlns:r="http://schemas.openxmlformats.org/officeDocument/2006/relationships" r:embed="rId3">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F1504B42-9DDA-43AC-BF2C-7A2CBEB4F84A}" type="pres">
      <dgm:prSet presAssocID="{1DE38809-28BE-417B-8ABF-A3F2AAF57EFB}" presName="iconSpace" presStyleCnt="0"/>
      <dgm:spPr/>
    </dgm:pt>
    <dgm:pt modelId="{FFF5599B-9B53-4D6A-B0C2-96A1712F8A43}" type="pres">
      <dgm:prSet presAssocID="{1DE38809-28BE-417B-8ABF-A3F2AAF57EFB}" presName="parTx" presStyleLbl="revTx" presStyleIdx="2" presStyleCnt="4" custLinFactX="-17732" custLinFactNeighborX="-100000" custLinFactNeighborY="-775">
        <dgm:presLayoutVars>
          <dgm:chMax val="0"/>
          <dgm:chPref val="0"/>
        </dgm:presLayoutVars>
      </dgm:prSet>
      <dgm:spPr/>
    </dgm:pt>
    <dgm:pt modelId="{0A0427AA-B054-4D1A-943C-2ED061A84FD2}" type="pres">
      <dgm:prSet presAssocID="{1DE38809-28BE-417B-8ABF-A3F2AAF57EFB}" presName="txSpace" presStyleCnt="0"/>
      <dgm:spPr/>
    </dgm:pt>
    <dgm:pt modelId="{7DC7E397-8F29-4AE5-8500-676743502D2E}" type="pres">
      <dgm:prSet presAssocID="{1DE38809-28BE-417B-8ABF-A3F2AAF57EFB}" presName="desTx" presStyleLbl="revTx" presStyleIdx="3" presStyleCnt="4" custLinFactX="-17732" custLinFactNeighborX="-100000" custLinFactNeighborY="9375">
        <dgm:presLayoutVars/>
      </dgm:prSet>
      <dgm:spPr/>
    </dgm:pt>
  </dgm:ptLst>
  <dgm:cxnLst>
    <dgm:cxn modelId="{BEDF121A-DAFD-4877-844D-45F84E0CDE6F}" type="presOf" srcId="{450A114B-1064-4ADE-A5A2-A7A8D0648578}" destId="{C38C6FB1-3D8D-4EF9-8D04-DD3041E529BE}" srcOrd="0" destOrd="0" presId="urn:microsoft.com/office/officeart/2018/5/layout/CenteredIconLabelDescriptionList"/>
    <dgm:cxn modelId="{306FCD38-76B1-45DF-A0CA-214C1DD39F05}" srcId="{22040D8F-2507-4E17-8011-56BF0C403CCE}" destId="{1DE38809-28BE-417B-8ABF-A3F2AAF57EFB}" srcOrd="1" destOrd="0" parTransId="{44527612-94ED-45E0-BA2D-F3E47A7D9F14}" sibTransId="{1153E337-96A9-4F42-B13D-5B047138F4DD}"/>
    <dgm:cxn modelId="{788A0C47-9933-447E-BA2D-F4252A2A37AB}" type="presOf" srcId="{1DE38809-28BE-417B-8ABF-A3F2AAF57EFB}" destId="{FFF5599B-9B53-4D6A-B0C2-96A1712F8A43}" srcOrd="0" destOrd="0" presId="urn:microsoft.com/office/officeart/2018/5/layout/CenteredIconLabelDescriptionList"/>
    <dgm:cxn modelId="{76848769-C448-4D7E-8071-A8B2E78BE39A}" type="presOf" srcId="{22040D8F-2507-4E17-8011-56BF0C403CCE}" destId="{869E9C5F-C129-4645-9AEE-978A6ACD3D57}" srcOrd="0" destOrd="0" presId="urn:microsoft.com/office/officeart/2018/5/layout/CenteredIconLabelDescriptionList"/>
    <dgm:cxn modelId="{633FDB7D-D2D2-4DB0-8533-8CC6A5D71991}" srcId="{2A6B93AE-2A51-4E69-A2D5-BE129AB0581E}" destId="{450A114B-1064-4ADE-A5A2-A7A8D0648578}" srcOrd="0" destOrd="0" parTransId="{A003BB59-5AE2-42C0-BEA2-099B14BFCFF9}" sibTransId="{4C6B1B42-87F0-42B5-B687-AAFC81A8A706}"/>
    <dgm:cxn modelId="{DC8AE68D-73B2-44FB-8601-56954A7FEB1C}" type="presOf" srcId="{01EDAEBA-6CF4-4246-BD67-C01D1F525055}" destId="{7DC7E397-8F29-4AE5-8500-676743502D2E}" srcOrd="0" destOrd="2" presId="urn:microsoft.com/office/officeart/2018/5/layout/CenteredIconLabelDescriptionList"/>
    <dgm:cxn modelId="{6602268F-5FD4-4A77-A98F-04778939C7DC}" type="presOf" srcId="{2A6B93AE-2A51-4E69-A2D5-BE129AB0581E}" destId="{BC865867-58E9-4B9C-902D-0718FB8728B7}" srcOrd="0" destOrd="0" presId="urn:microsoft.com/office/officeart/2018/5/layout/CenteredIconLabelDescriptionList"/>
    <dgm:cxn modelId="{1A33E892-41C5-4B59-9FA0-F05E571CD191}" srcId="{22040D8F-2507-4E17-8011-56BF0C403CCE}" destId="{2A6B93AE-2A51-4E69-A2D5-BE129AB0581E}" srcOrd="0" destOrd="0" parTransId="{FA46F0EC-459D-4F6B-A469-C88B06AFA502}" sibTransId="{46A74A5F-C40E-4B49-8BDA-2E5DFA4058ED}"/>
    <dgm:cxn modelId="{67BE12CF-0CA2-402F-B049-02B96C5571BF}" type="presOf" srcId="{0DE62BD6-8066-4D1C-9EE6-D70A62F8F954}" destId="{7DC7E397-8F29-4AE5-8500-676743502D2E}" srcOrd="0" destOrd="1" presId="urn:microsoft.com/office/officeart/2018/5/layout/CenteredIconLabelDescriptionList"/>
    <dgm:cxn modelId="{61EB7FE1-A436-4348-8054-3533F2266026}" srcId="{1DE38809-28BE-417B-8ABF-A3F2AAF57EFB}" destId="{01EDAEBA-6CF4-4246-BD67-C01D1F525055}" srcOrd="2" destOrd="0" parTransId="{0914D4DD-B8FC-4B0C-8623-AD0202F77826}" sibTransId="{B9FE8064-4AD3-46C7-B4AE-1D7052F6ADB5}"/>
    <dgm:cxn modelId="{FA1636F0-35D3-4A6B-B639-EB247CEA4C7C}" srcId="{1DE38809-28BE-417B-8ABF-A3F2AAF57EFB}" destId="{CD1DAC16-8950-446D-848D-BC730441268E}" srcOrd="0" destOrd="0" parTransId="{029973B3-4826-4619-B4E3-E2B3864A8DA4}" sibTransId="{0C3EF455-43F1-4081-BB8A-6690F1668B56}"/>
    <dgm:cxn modelId="{E4BA2CFF-2919-4BBF-B67E-ED895BFD5A1F}" type="presOf" srcId="{CD1DAC16-8950-446D-848D-BC730441268E}" destId="{7DC7E397-8F29-4AE5-8500-676743502D2E}" srcOrd="0" destOrd="0" presId="urn:microsoft.com/office/officeart/2018/5/layout/CenteredIconLabelDescriptionList"/>
    <dgm:cxn modelId="{1A7BF2FF-885C-4878-806B-25B18A11C1F5}" srcId="{1DE38809-28BE-417B-8ABF-A3F2AAF57EFB}" destId="{0DE62BD6-8066-4D1C-9EE6-D70A62F8F954}" srcOrd="1" destOrd="0" parTransId="{037299B5-013F-48A3-84C6-4D8016C72BDF}" sibTransId="{DC7F62EC-B03F-4A93-B1A4-EED20D026730}"/>
    <dgm:cxn modelId="{7108FC85-6F46-4849-99E1-551E713CA910}" type="presParOf" srcId="{869E9C5F-C129-4645-9AEE-978A6ACD3D57}" destId="{1AFB940C-629A-4CB0-A01E-806BB5BD4765}" srcOrd="0" destOrd="0" presId="urn:microsoft.com/office/officeart/2018/5/layout/CenteredIconLabelDescriptionList"/>
    <dgm:cxn modelId="{4A985290-4B7D-46BD-9FE9-790616BA6E76}" type="presParOf" srcId="{1AFB940C-629A-4CB0-A01E-806BB5BD4765}" destId="{C23FA54D-E660-4DB5-B8D3-B940463710CB}" srcOrd="0" destOrd="0" presId="urn:microsoft.com/office/officeart/2018/5/layout/CenteredIconLabelDescriptionList"/>
    <dgm:cxn modelId="{FAC99C81-688E-474F-A17B-81E90C1E9F8A}" type="presParOf" srcId="{1AFB940C-629A-4CB0-A01E-806BB5BD4765}" destId="{49E30954-E58B-4CCC-B9DB-8F7F02D9742F}" srcOrd="1" destOrd="0" presId="urn:microsoft.com/office/officeart/2018/5/layout/CenteredIconLabelDescriptionList"/>
    <dgm:cxn modelId="{F8784B26-92C8-4F6F-9E1E-4041652ACD65}" type="presParOf" srcId="{1AFB940C-629A-4CB0-A01E-806BB5BD4765}" destId="{BC865867-58E9-4B9C-902D-0718FB8728B7}" srcOrd="2" destOrd="0" presId="urn:microsoft.com/office/officeart/2018/5/layout/CenteredIconLabelDescriptionList"/>
    <dgm:cxn modelId="{BC669517-656F-44EF-9168-CC8AA551321F}" type="presParOf" srcId="{1AFB940C-629A-4CB0-A01E-806BB5BD4765}" destId="{840C8913-D28D-4D88-96C7-5BCB84E4506D}" srcOrd="3" destOrd="0" presId="urn:microsoft.com/office/officeart/2018/5/layout/CenteredIconLabelDescriptionList"/>
    <dgm:cxn modelId="{A623BF80-301E-4CBC-BA94-950B44C21F3C}" type="presParOf" srcId="{1AFB940C-629A-4CB0-A01E-806BB5BD4765}" destId="{C38C6FB1-3D8D-4EF9-8D04-DD3041E529BE}" srcOrd="4" destOrd="0" presId="urn:microsoft.com/office/officeart/2018/5/layout/CenteredIconLabelDescriptionList"/>
    <dgm:cxn modelId="{B02E2CC2-7EFD-4FD9-BC8B-205D3C0F7CC0}" type="presParOf" srcId="{869E9C5F-C129-4645-9AEE-978A6ACD3D57}" destId="{4726915C-B462-4027-BC13-F239410B6CE9}" srcOrd="1" destOrd="0" presId="urn:microsoft.com/office/officeart/2018/5/layout/CenteredIconLabelDescriptionList"/>
    <dgm:cxn modelId="{6AD5E22F-E106-49B6-9C01-46781E84BCAA}" type="presParOf" srcId="{869E9C5F-C129-4645-9AEE-978A6ACD3D57}" destId="{535BE059-BD59-40B0-876D-C7D1C23C6EA9}" srcOrd="2" destOrd="0" presId="urn:microsoft.com/office/officeart/2018/5/layout/CenteredIconLabelDescriptionList"/>
    <dgm:cxn modelId="{9BAF52D5-1299-4767-A0BA-1915B9A363D2}" type="presParOf" srcId="{535BE059-BD59-40B0-876D-C7D1C23C6EA9}" destId="{89CBC194-F71D-4730-9C27-11F779B5C587}" srcOrd="0" destOrd="0" presId="urn:microsoft.com/office/officeart/2018/5/layout/CenteredIconLabelDescriptionList"/>
    <dgm:cxn modelId="{EF7F0681-2341-449D-988F-68359E79F00B}" type="presParOf" srcId="{535BE059-BD59-40B0-876D-C7D1C23C6EA9}" destId="{F1504B42-9DDA-43AC-BF2C-7A2CBEB4F84A}" srcOrd="1" destOrd="0" presId="urn:microsoft.com/office/officeart/2018/5/layout/CenteredIconLabelDescriptionList"/>
    <dgm:cxn modelId="{91C29534-9702-491A-8E0F-C96CF978E60A}" type="presParOf" srcId="{535BE059-BD59-40B0-876D-C7D1C23C6EA9}" destId="{FFF5599B-9B53-4D6A-B0C2-96A1712F8A43}" srcOrd="2" destOrd="0" presId="urn:microsoft.com/office/officeart/2018/5/layout/CenteredIconLabelDescriptionList"/>
    <dgm:cxn modelId="{79FE4B5C-A13E-4860-884C-78A6650E2C27}" type="presParOf" srcId="{535BE059-BD59-40B0-876D-C7D1C23C6EA9}" destId="{0A0427AA-B054-4D1A-943C-2ED061A84FD2}" srcOrd="3" destOrd="0" presId="urn:microsoft.com/office/officeart/2018/5/layout/CenteredIconLabelDescriptionList"/>
    <dgm:cxn modelId="{C19239A2-C209-4722-80A2-3B3CDC209E9D}" type="presParOf" srcId="{535BE059-BD59-40B0-876D-C7D1C23C6EA9}" destId="{7DC7E397-8F29-4AE5-8500-676743502D2E}" srcOrd="4" destOrd="0" presId="urn:microsoft.com/office/officeart/2018/5/layout/Centered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3FA54D-E660-4DB5-B8D3-B940463710CB}">
      <dsp:nvSpPr>
        <dsp:cNvPr id="0" name=""/>
        <dsp:cNvSpPr/>
      </dsp:nvSpPr>
      <dsp:spPr>
        <a:xfrm>
          <a:off x="1080094" y="108934"/>
          <a:ext cx="1172720" cy="11074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C865867-58E9-4B9C-902D-0718FB8728B7}">
      <dsp:nvSpPr>
        <dsp:cNvPr id="0" name=""/>
        <dsp:cNvSpPr/>
      </dsp:nvSpPr>
      <dsp:spPr>
        <a:xfrm>
          <a:off x="3944156" y="1350144"/>
          <a:ext cx="3350630" cy="474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b="1"/>
          </a:pPr>
          <a:r>
            <a:rPr lang="en-US" sz="3000" u="sng" kern="1200" dirty="0"/>
            <a:t>Industry:</a:t>
          </a:r>
          <a:endParaRPr lang="en-US" sz="3000" kern="1200" dirty="0"/>
        </a:p>
      </dsp:txBody>
      <dsp:txXfrm>
        <a:off x="3944156" y="1350144"/>
        <a:ext cx="3350630" cy="474614"/>
      </dsp:txXfrm>
    </dsp:sp>
    <dsp:sp modelId="{C38C6FB1-3D8D-4EF9-8D04-DD3041E529BE}">
      <dsp:nvSpPr>
        <dsp:cNvPr id="0" name=""/>
        <dsp:cNvSpPr/>
      </dsp:nvSpPr>
      <dsp:spPr>
        <a:xfrm>
          <a:off x="3944156" y="1996635"/>
          <a:ext cx="3350630" cy="1603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PEO - Professional Employer Organization</a:t>
          </a:r>
        </a:p>
      </dsp:txBody>
      <dsp:txXfrm>
        <a:off x="3944156" y="1996635"/>
        <a:ext cx="3350630" cy="1603332"/>
      </dsp:txXfrm>
    </dsp:sp>
    <dsp:sp modelId="{89CBC194-F71D-4730-9C27-11F779B5C587}">
      <dsp:nvSpPr>
        <dsp:cNvPr id="0" name=""/>
        <dsp:cNvSpPr/>
      </dsp:nvSpPr>
      <dsp:spPr>
        <a:xfrm>
          <a:off x="5077762" y="108934"/>
          <a:ext cx="1172720" cy="1107433"/>
        </a:xfrm>
        <a:prstGeom prst="rect">
          <a:avLst/>
        </a:prstGeom>
        <a:blipFill>
          <a:blip xmlns:r="http://schemas.openxmlformats.org/officeDocument/2006/relationships" r:embed="rId3">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FF5599B-9B53-4D6A-B0C2-96A1712F8A43}">
      <dsp:nvSpPr>
        <dsp:cNvPr id="0" name=""/>
        <dsp:cNvSpPr/>
      </dsp:nvSpPr>
      <dsp:spPr>
        <a:xfrm>
          <a:off x="0" y="1350144"/>
          <a:ext cx="3350630" cy="474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b="1"/>
          </a:pPr>
          <a:r>
            <a:rPr lang="en-US" sz="3000" u="sng" kern="1200" dirty="0"/>
            <a:t>Definitions:</a:t>
          </a:r>
          <a:endParaRPr lang="en-US" sz="3000" kern="1200" dirty="0"/>
        </a:p>
      </dsp:txBody>
      <dsp:txXfrm>
        <a:off x="0" y="1350144"/>
        <a:ext cx="3350630" cy="474614"/>
      </dsp:txXfrm>
    </dsp:sp>
    <dsp:sp modelId="{7DC7E397-8F29-4AE5-8500-676743502D2E}">
      <dsp:nvSpPr>
        <dsp:cNvPr id="0" name=""/>
        <dsp:cNvSpPr/>
      </dsp:nvSpPr>
      <dsp:spPr>
        <a:xfrm>
          <a:off x="0" y="1996635"/>
          <a:ext cx="3350630" cy="1603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Font typeface="Arial" panose="020B0604020202020204" pitchFamily="34" charset="0"/>
            <a:buNone/>
          </a:pPr>
          <a:r>
            <a:rPr lang="en-US" sz="1700" kern="1200" dirty="0" err="1"/>
            <a:t>WSE</a:t>
          </a:r>
          <a:r>
            <a:rPr lang="en-US" sz="1700" kern="1200" dirty="0"/>
            <a:t> – Worksite Employee</a:t>
          </a:r>
        </a:p>
        <a:p>
          <a:pPr marL="0" lvl="0" indent="0" algn="ctr" defTabSz="755650">
            <a:lnSpc>
              <a:spcPct val="100000"/>
            </a:lnSpc>
            <a:spcBef>
              <a:spcPct val="0"/>
            </a:spcBef>
            <a:spcAft>
              <a:spcPct val="35000"/>
            </a:spcAft>
            <a:buFont typeface="Arial" panose="020B0604020202020204" pitchFamily="34" charset="0"/>
            <a:buNone/>
          </a:pPr>
          <a:endParaRPr lang="en-US" sz="1700" kern="1200" dirty="0"/>
        </a:p>
        <a:p>
          <a:pPr marL="0" lvl="0" indent="0" algn="ctr" defTabSz="755650">
            <a:lnSpc>
              <a:spcPct val="100000"/>
            </a:lnSpc>
            <a:spcBef>
              <a:spcPct val="0"/>
            </a:spcBef>
            <a:spcAft>
              <a:spcPct val="35000"/>
            </a:spcAft>
            <a:buNone/>
          </a:pPr>
          <a:r>
            <a:rPr lang="en-US" sz="1700" kern="1200" dirty="0"/>
            <a:t>Internal EEs – Internal employees of the </a:t>
          </a:r>
          <a:r>
            <a:rPr lang="en-US" sz="1700" kern="1200" dirty="0" err="1"/>
            <a:t>PEO</a:t>
          </a:r>
          <a:r>
            <a:rPr lang="en-US" sz="1700" kern="1200" dirty="0"/>
            <a:t> that support clients and </a:t>
          </a:r>
          <a:r>
            <a:rPr lang="en-US" sz="1700" kern="1200" dirty="0" err="1"/>
            <a:t>WSEs</a:t>
          </a:r>
          <a:endParaRPr lang="en-US" sz="1700" kern="1200" dirty="0"/>
        </a:p>
        <a:p>
          <a:pPr marL="0" lvl="0" indent="0" algn="ctr" defTabSz="755650">
            <a:lnSpc>
              <a:spcPct val="100000"/>
            </a:lnSpc>
            <a:spcBef>
              <a:spcPct val="0"/>
            </a:spcBef>
            <a:spcAft>
              <a:spcPct val="35000"/>
            </a:spcAft>
            <a:buNone/>
          </a:pPr>
          <a:endParaRPr lang="en-US" sz="1700" kern="1200" dirty="0"/>
        </a:p>
      </dsp:txBody>
      <dsp:txXfrm>
        <a:off x="0" y="1996635"/>
        <a:ext cx="3350630" cy="1603332"/>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55A4DB-4EA7-C94B-B8A1-F79D8AB4CCBE}" type="datetimeFigureOut">
              <a:rPr lang="en-US" smtClean="0"/>
              <a:t>4/1/2020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E1919-9E1C-E341-B2AD-52F2F84A929D}" type="slidenum">
              <a:rPr lang="en-US" smtClean="0"/>
              <a:t>‹#›</a:t>
            </a:fld>
            <a:endParaRPr lang="en-US"/>
          </a:p>
        </p:txBody>
      </p:sp>
    </p:spTree>
    <p:extLst>
      <p:ext uri="{BB962C8B-B14F-4D97-AF65-F5344CB8AC3E}">
        <p14:creationId xmlns:p14="http://schemas.microsoft.com/office/powerpoint/2010/main" val="9060269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E1919-9E1C-E341-B2AD-52F2F84A929D}" type="slidenum">
              <a:rPr lang="en-US" smtClean="0"/>
              <a:t>1</a:t>
            </a:fld>
            <a:endParaRPr lang="en-US"/>
          </a:p>
        </p:txBody>
      </p:sp>
    </p:spTree>
    <p:extLst>
      <p:ext uri="{BB962C8B-B14F-4D97-AF65-F5344CB8AC3E}">
        <p14:creationId xmlns:p14="http://schemas.microsoft.com/office/powerpoint/2010/main" val="19015817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Languages and methods used in the analysis</a:t>
            </a:r>
          </a:p>
        </p:txBody>
      </p:sp>
      <p:sp>
        <p:nvSpPr>
          <p:cNvPr id="4" name="Slide Number Placeholder 3"/>
          <p:cNvSpPr>
            <a:spLocks noGrp="1"/>
          </p:cNvSpPr>
          <p:nvPr>
            <p:ph type="sldNum" sz="quarter" idx="5"/>
          </p:nvPr>
        </p:nvSpPr>
        <p:spPr/>
        <p:txBody>
          <a:bodyPr/>
          <a:lstStyle/>
          <a:p>
            <a:fld id="{EEBE1919-9E1C-E341-B2AD-52F2F84A929D}" type="slidenum">
              <a:rPr lang="en-US" smtClean="0"/>
              <a:t>28</a:t>
            </a:fld>
            <a:endParaRPr lang="en-US"/>
          </a:p>
        </p:txBody>
      </p:sp>
    </p:spTree>
    <p:extLst>
      <p:ext uri="{BB962C8B-B14F-4D97-AF65-F5344CB8AC3E}">
        <p14:creationId xmlns:p14="http://schemas.microsoft.com/office/powerpoint/2010/main" val="1414598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Outline Agenda </a:t>
            </a:r>
          </a:p>
        </p:txBody>
      </p:sp>
      <p:sp>
        <p:nvSpPr>
          <p:cNvPr id="4" name="Slide Number Placeholder 3"/>
          <p:cNvSpPr>
            <a:spLocks noGrp="1"/>
          </p:cNvSpPr>
          <p:nvPr>
            <p:ph type="sldNum" sz="quarter" idx="5"/>
          </p:nvPr>
        </p:nvSpPr>
        <p:spPr/>
        <p:txBody>
          <a:bodyPr/>
          <a:lstStyle/>
          <a:p>
            <a:fld id="{EEBE1919-9E1C-E341-B2AD-52F2F84A929D}" type="slidenum">
              <a:rPr lang="en-US" smtClean="0"/>
              <a:t>2</a:t>
            </a:fld>
            <a:endParaRPr lang="en-US"/>
          </a:p>
        </p:txBody>
      </p:sp>
    </p:spTree>
    <p:extLst>
      <p:ext uri="{BB962C8B-B14F-4D97-AF65-F5344CB8AC3E}">
        <p14:creationId xmlns:p14="http://schemas.microsoft.com/office/powerpoint/2010/main" val="3250530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E1919-9E1C-E341-B2AD-52F2F84A929D}" type="slidenum">
              <a:rPr lang="en-US" smtClean="0"/>
              <a:t>4</a:t>
            </a:fld>
            <a:endParaRPr lang="en-US"/>
          </a:p>
        </p:txBody>
      </p:sp>
    </p:spTree>
    <p:extLst>
      <p:ext uri="{BB962C8B-B14F-4D97-AF65-F5344CB8AC3E}">
        <p14:creationId xmlns:p14="http://schemas.microsoft.com/office/powerpoint/2010/main" val="3139154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Project Summary – Domain Knowledge and Insight into the </a:t>
            </a:r>
            <a:r>
              <a:rPr lang="en-US" dirty="0" err="1"/>
              <a:t>PEO</a:t>
            </a:r>
            <a:r>
              <a:rPr lang="en-US" dirty="0"/>
              <a:t> Industry and standard benchmarks, </a:t>
            </a:r>
            <a:r>
              <a:rPr lang="en-US" dirty="0" err="1"/>
              <a:t>etc</a:t>
            </a:r>
            <a:endParaRPr lang="en-US" dirty="0"/>
          </a:p>
        </p:txBody>
      </p:sp>
      <p:sp>
        <p:nvSpPr>
          <p:cNvPr id="4" name="Slide Number Placeholder 3"/>
          <p:cNvSpPr>
            <a:spLocks noGrp="1"/>
          </p:cNvSpPr>
          <p:nvPr>
            <p:ph type="sldNum" sz="quarter" idx="5"/>
          </p:nvPr>
        </p:nvSpPr>
        <p:spPr/>
        <p:txBody>
          <a:bodyPr/>
          <a:lstStyle/>
          <a:p>
            <a:fld id="{EEBE1919-9E1C-E341-B2AD-52F2F84A929D}" type="slidenum">
              <a:rPr lang="en-US" smtClean="0"/>
              <a:t>7</a:t>
            </a:fld>
            <a:endParaRPr lang="en-US"/>
          </a:p>
        </p:txBody>
      </p:sp>
    </p:spTree>
    <p:extLst>
      <p:ext uri="{BB962C8B-B14F-4D97-AF65-F5344CB8AC3E}">
        <p14:creationId xmlns:p14="http://schemas.microsoft.com/office/powerpoint/2010/main" val="477052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Languages and methods used in the analysis</a:t>
            </a:r>
          </a:p>
        </p:txBody>
      </p:sp>
      <p:sp>
        <p:nvSpPr>
          <p:cNvPr id="4" name="Slide Number Placeholder 3"/>
          <p:cNvSpPr>
            <a:spLocks noGrp="1"/>
          </p:cNvSpPr>
          <p:nvPr>
            <p:ph type="sldNum" sz="quarter" idx="5"/>
          </p:nvPr>
        </p:nvSpPr>
        <p:spPr/>
        <p:txBody>
          <a:bodyPr/>
          <a:lstStyle/>
          <a:p>
            <a:fld id="{EEBE1919-9E1C-E341-B2AD-52F2F84A929D}" type="slidenum">
              <a:rPr lang="en-US" smtClean="0"/>
              <a:t>8</a:t>
            </a:fld>
            <a:endParaRPr lang="en-US"/>
          </a:p>
        </p:txBody>
      </p:sp>
    </p:spTree>
    <p:extLst>
      <p:ext uri="{BB962C8B-B14F-4D97-AF65-F5344CB8AC3E}">
        <p14:creationId xmlns:p14="http://schemas.microsoft.com/office/powerpoint/2010/main" val="1936891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Languages and methods used in the analysis</a:t>
            </a:r>
          </a:p>
        </p:txBody>
      </p:sp>
      <p:sp>
        <p:nvSpPr>
          <p:cNvPr id="4" name="Slide Number Placeholder 3"/>
          <p:cNvSpPr>
            <a:spLocks noGrp="1"/>
          </p:cNvSpPr>
          <p:nvPr>
            <p:ph type="sldNum" sz="quarter" idx="5"/>
          </p:nvPr>
        </p:nvSpPr>
        <p:spPr/>
        <p:txBody>
          <a:bodyPr/>
          <a:lstStyle/>
          <a:p>
            <a:fld id="{EEBE1919-9E1C-E341-B2AD-52F2F84A929D}" type="slidenum">
              <a:rPr lang="en-US" smtClean="0"/>
              <a:t>9</a:t>
            </a:fld>
            <a:endParaRPr lang="en-US"/>
          </a:p>
        </p:txBody>
      </p:sp>
    </p:spTree>
    <p:extLst>
      <p:ext uri="{BB962C8B-B14F-4D97-AF65-F5344CB8AC3E}">
        <p14:creationId xmlns:p14="http://schemas.microsoft.com/office/powerpoint/2010/main" val="5529488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Languages and methods used in the analysis</a:t>
            </a:r>
          </a:p>
        </p:txBody>
      </p:sp>
      <p:sp>
        <p:nvSpPr>
          <p:cNvPr id="4" name="Slide Number Placeholder 3"/>
          <p:cNvSpPr>
            <a:spLocks noGrp="1"/>
          </p:cNvSpPr>
          <p:nvPr>
            <p:ph type="sldNum" sz="quarter" idx="5"/>
          </p:nvPr>
        </p:nvSpPr>
        <p:spPr/>
        <p:txBody>
          <a:bodyPr/>
          <a:lstStyle/>
          <a:p>
            <a:fld id="{EEBE1919-9E1C-E341-B2AD-52F2F84A929D}" type="slidenum">
              <a:rPr lang="en-US" smtClean="0"/>
              <a:t>11</a:t>
            </a:fld>
            <a:endParaRPr lang="en-US"/>
          </a:p>
        </p:txBody>
      </p:sp>
    </p:spTree>
    <p:extLst>
      <p:ext uri="{BB962C8B-B14F-4D97-AF65-F5344CB8AC3E}">
        <p14:creationId xmlns:p14="http://schemas.microsoft.com/office/powerpoint/2010/main" val="1573552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Languages and methods used in the analysis</a:t>
            </a:r>
          </a:p>
        </p:txBody>
      </p:sp>
      <p:sp>
        <p:nvSpPr>
          <p:cNvPr id="4" name="Slide Number Placeholder 3"/>
          <p:cNvSpPr>
            <a:spLocks noGrp="1"/>
          </p:cNvSpPr>
          <p:nvPr>
            <p:ph type="sldNum" sz="quarter" idx="5"/>
          </p:nvPr>
        </p:nvSpPr>
        <p:spPr/>
        <p:txBody>
          <a:bodyPr/>
          <a:lstStyle/>
          <a:p>
            <a:fld id="{EEBE1919-9E1C-E341-B2AD-52F2F84A929D}" type="slidenum">
              <a:rPr lang="en-US" smtClean="0"/>
              <a:t>16</a:t>
            </a:fld>
            <a:endParaRPr lang="en-US"/>
          </a:p>
        </p:txBody>
      </p:sp>
    </p:spTree>
    <p:extLst>
      <p:ext uri="{BB962C8B-B14F-4D97-AF65-F5344CB8AC3E}">
        <p14:creationId xmlns:p14="http://schemas.microsoft.com/office/powerpoint/2010/main" val="2018156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EBE1919-9E1C-E341-B2AD-52F2F84A92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686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1" name="Picture 10" descr="Celestia-R1---OverlayTitle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397750" cy="6858000"/>
          </a:xfrm>
          <a:prstGeom prst="rect">
            <a:avLst/>
          </a:prstGeom>
        </p:spPr>
      </p:pic>
      <p:sp>
        <p:nvSpPr>
          <p:cNvPr id="2" name="Title 1"/>
          <p:cNvSpPr>
            <a:spLocks noGrp="1"/>
          </p:cNvSpPr>
          <p:nvPr>
            <p:ph type="ctrTitle"/>
          </p:nvPr>
        </p:nvSpPr>
        <p:spPr>
          <a:xfrm>
            <a:off x="2743973" y="1964267"/>
            <a:ext cx="5714228" cy="2421464"/>
          </a:xfrm>
        </p:spPr>
        <p:txBody>
          <a:bodyPr anchor="b">
            <a:normAutofit/>
          </a:bodyPr>
          <a:lstStyle>
            <a:lvl1pPr algn="r">
              <a:defRPr sz="4400">
                <a:effectLst/>
              </a:defRPr>
            </a:lvl1pPr>
          </a:lstStyle>
          <a:p>
            <a:r>
              <a:rPr lang="en-US"/>
              <a:t>Click to edit Master title style</a:t>
            </a:r>
            <a:endParaRPr lang="en-US" dirty="0"/>
          </a:p>
        </p:txBody>
      </p:sp>
      <p:sp>
        <p:nvSpPr>
          <p:cNvPr id="3" name="Subtitle 2"/>
          <p:cNvSpPr>
            <a:spLocks noGrp="1"/>
          </p:cNvSpPr>
          <p:nvPr>
            <p:ph type="subTitle" idx="1"/>
          </p:nvPr>
        </p:nvSpPr>
        <p:spPr>
          <a:xfrm>
            <a:off x="2743973" y="4385733"/>
            <a:ext cx="5714228"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752311" y="5870576"/>
            <a:ext cx="1212173" cy="377825"/>
          </a:xfrm>
        </p:spPr>
        <p:txBody>
          <a:bodyPr/>
          <a:lstStyle/>
          <a:p>
            <a:fld id="{B61BEF0D-F0BB-DE4B-95CE-6DB70DBA9567}" type="datetimeFigureOut">
              <a:rPr lang="en-US" smtClean="0"/>
              <a:pPr/>
              <a:t>4/1/2020</a:t>
            </a:fld>
            <a:endParaRPr lang="en-US" dirty="0"/>
          </a:p>
        </p:txBody>
      </p:sp>
      <p:sp>
        <p:nvSpPr>
          <p:cNvPr id="5" name="Footer Placeholder 4"/>
          <p:cNvSpPr>
            <a:spLocks noGrp="1"/>
          </p:cNvSpPr>
          <p:nvPr>
            <p:ph type="ftr" sz="quarter" idx="11"/>
          </p:nvPr>
        </p:nvSpPr>
        <p:spPr>
          <a:xfrm>
            <a:off x="2743973" y="5870576"/>
            <a:ext cx="3932137" cy="377825"/>
          </a:xfrm>
        </p:spPr>
        <p:txBody>
          <a:bodyPr/>
          <a:lstStyle/>
          <a:p>
            <a:endParaRPr lang="en-US" dirty="0"/>
          </a:p>
        </p:txBody>
      </p:sp>
      <p:sp>
        <p:nvSpPr>
          <p:cNvPr id="6" name="Slide Number Placeholder 5"/>
          <p:cNvSpPr>
            <a:spLocks noGrp="1"/>
          </p:cNvSpPr>
          <p:nvPr>
            <p:ph type="sldNum" sz="quarter" idx="12"/>
          </p:nvPr>
        </p:nvSpPr>
        <p:spPr>
          <a:xfrm>
            <a:off x="8040685" y="5870576"/>
            <a:ext cx="417516" cy="377825"/>
          </a:xfrm>
        </p:spPr>
        <p:txBody>
          <a:bodyPr/>
          <a:lstStyle/>
          <a:p>
            <a:fld id="{D57F1E4F-1CFF-5643-939E-217C01CDF565}"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4732865"/>
            <a:ext cx="7772400" cy="566738"/>
          </a:xfrm>
        </p:spPr>
        <p:txBody>
          <a:bodyPr anchor="b">
            <a:normAutofit/>
          </a:bodyPr>
          <a:lstStyle>
            <a:lvl1pPr algn="l">
              <a:defRPr sz="2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4401" y="932112"/>
            <a:ext cx="6858000"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a:lvl1pPr>
          </a:lstStyle>
          <a:p>
            <a:pPr marL="0" lvl="0" indent="0" algn="ctr">
              <a:buNone/>
            </a:pPr>
            <a:r>
              <a:rPr lang="en-US"/>
              <a:t>Drag picture to placeholder or click icon to add</a:t>
            </a:r>
            <a:endParaRPr lang="en-US" dirty="0"/>
          </a:p>
        </p:txBody>
      </p:sp>
      <p:sp>
        <p:nvSpPr>
          <p:cNvPr id="4" name="Text Placeholder 3"/>
          <p:cNvSpPr>
            <a:spLocks noGrp="1"/>
          </p:cNvSpPr>
          <p:nvPr>
            <p:ph type="body" sz="half" idx="2"/>
          </p:nvPr>
        </p:nvSpPr>
        <p:spPr>
          <a:xfrm>
            <a:off x="457201" y="5299603"/>
            <a:ext cx="77724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3" y="609602"/>
            <a:ext cx="7772399"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457202" y="4343400"/>
            <a:ext cx="7772399"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7" name="Picture 1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14" name="TextBox 13"/>
          <p:cNvSpPr txBox="1"/>
          <p:nvPr/>
        </p:nvSpPr>
        <p:spPr>
          <a:xfrm>
            <a:off x="421796" y="718114"/>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7735800" y="275167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879115" y="609602"/>
            <a:ext cx="7091297"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988671" y="3352800"/>
            <a:ext cx="6876133" cy="381000"/>
          </a:xfrm>
        </p:spPr>
        <p:txBody>
          <a:bodyPr anchor="ctr">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462266" y="4343400"/>
            <a:ext cx="77724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3291648"/>
            <a:ext cx="7772401" cy="1468800"/>
          </a:xfrm>
        </p:spPr>
        <p:txBody>
          <a:bodyPr anchor="b">
            <a:normAutofit/>
          </a:bodyPr>
          <a:lstStyle>
            <a:lvl1pPr algn="l">
              <a:defRPr sz="2800" b="0" cap="none"/>
            </a:lvl1pPr>
          </a:lstStyle>
          <a:p>
            <a:r>
              <a:rPr lang="en-US"/>
              <a:t>Click to edit Master title style</a:t>
            </a:r>
            <a:endParaRPr lang="en-US" dirty="0"/>
          </a:p>
        </p:txBody>
      </p:sp>
      <p:sp>
        <p:nvSpPr>
          <p:cNvPr id="3" name="Text Placeholder 2"/>
          <p:cNvSpPr>
            <a:spLocks noGrp="1"/>
          </p:cNvSpPr>
          <p:nvPr>
            <p:ph type="body" idx="1"/>
          </p:nvPr>
        </p:nvSpPr>
        <p:spPr>
          <a:xfrm>
            <a:off x="457200" y="4760448"/>
            <a:ext cx="7772402"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11" name="TextBox 10"/>
          <p:cNvSpPr txBox="1"/>
          <p:nvPr/>
        </p:nvSpPr>
        <p:spPr>
          <a:xfrm>
            <a:off x="421796" y="718114"/>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6" name="TextBox 15"/>
          <p:cNvSpPr txBox="1"/>
          <p:nvPr/>
        </p:nvSpPr>
        <p:spPr>
          <a:xfrm>
            <a:off x="7735800" y="275167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879115" y="609602"/>
            <a:ext cx="7091297"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457200" y="3886200"/>
            <a:ext cx="7772401" cy="8890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457200" y="4775200"/>
            <a:ext cx="7772401" cy="10160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4440" y="609602"/>
            <a:ext cx="7772401" cy="2743199"/>
          </a:xfrm>
        </p:spPr>
        <p:txBody>
          <a:bodyPr vert="horz" lIns="91440" tIns="45720" rIns="91440" bIns="45720" rtlCol="0" anchor="ctr">
            <a:normAutofit/>
          </a:bodyPr>
          <a:lstStyle>
            <a:lvl1pPr>
              <a:defRPr lang="en-US" sz="2800"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464440" y="3505200"/>
            <a:ext cx="7772401" cy="8382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464439" y="4343400"/>
            <a:ext cx="7772401" cy="14478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8" name="Title 1"/>
          <p:cNvSpPr>
            <a:spLocks noGrp="1"/>
          </p:cNvSpPr>
          <p:nvPr>
            <p:ph type="title"/>
          </p:nvPr>
        </p:nvSpPr>
        <p:spPr>
          <a:xfrm>
            <a:off x="457200" y="609601"/>
            <a:ext cx="7772400" cy="1456267"/>
          </a:xfrm>
        </p:spPr>
        <p:txBody>
          <a:bodyPr>
            <a:normAutofit/>
          </a:bodyPr>
          <a:lstStyle>
            <a:lvl1pPr>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Vertical Title 1"/>
          <p:cNvSpPr>
            <a:spLocks noGrp="1"/>
          </p:cNvSpPr>
          <p:nvPr>
            <p:ph type="title" orient="vert"/>
          </p:nvPr>
        </p:nvSpPr>
        <p:spPr>
          <a:xfrm>
            <a:off x="6552978" y="609600"/>
            <a:ext cx="1676621" cy="5181601"/>
          </a:xfrm>
        </p:spPr>
        <p:txBody>
          <a:bodyPr vert="eaVert">
            <a:normAutofit/>
          </a:bodyPr>
          <a:lstStyle>
            <a:lvl1pPr>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5990184"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2" y="3308581"/>
            <a:ext cx="77724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457201" y="4777381"/>
            <a:ext cx="7772400" cy="860400"/>
          </a:xfrm>
        </p:spPr>
        <p:txBody>
          <a:bodyPr anchor="t">
            <a:normAutofit/>
          </a:bodyPr>
          <a:lstStyle>
            <a:lvl1pPr marL="0" indent="0" algn="l">
              <a:buNone/>
              <a:defRPr sz="18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2142068"/>
            <a:ext cx="3813048"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6553" y="2142068"/>
            <a:ext cx="3813048"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p:txBody>
          <a:bodyPr>
            <a:normAutofit/>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743480" y="2218267"/>
            <a:ext cx="354060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870201"/>
            <a:ext cx="3813048"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11120" y="2218267"/>
            <a:ext cx="3518480"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16552" y="2870201"/>
            <a:ext cx="3813048"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609601"/>
            <a:ext cx="7772400" cy="1456267"/>
          </a:xfrm>
        </p:spPr>
        <p:txBody>
          <a:bodyPr>
            <a:normAutofit/>
          </a:bodyPr>
          <a:lstStyle>
            <a:lvl1pPr>
              <a:defRPr sz="320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4/1/2020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2" name="Picture 11"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1718" y="1557868"/>
            <a:ext cx="2862910" cy="1439332"/>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606144" y="609601"/>
            <a:ext cx="4627975"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61718" y="2997200"/>
            <a:ext cx="2862910" cy="184573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1" name="Picture 10"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2128" y="1735672"/>
            <a:ext cx="4097204" cy="1371600"/>
          </a:xfrm>
        </p:spPr>
        <p:txBody>
          <a:bodyPr anchor="b">
            <a:normAutofit/>
          </a:bodyPr>
          <a:lstStyle>
            <a:lvl1pPr algn="l">
              <a:defRPr sz="24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029200" y="914400"/>
            <a:ext cx="3200400"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dirty="0"/>
            </a:lvl1pPr>
          </a:lstStyle>
          <a:p>
            <a:pPr marL="0" lvl="0" indent="0" algn="ctr">
              <a:buNone/>
            </a:pPr>
            <a:r>
              <a:rPr lang="en-US"/>
              <a:t>Drag picture to placeholder or click icon to add</a:t>
            </a:r>
            <a:endParaRPr lang="en-US" dirty="0"/>
          </a:p>
        </p:txBody>
      </p:sp>
      <p:sp>
        <p:nvSpPr>
          <p:cNvPr id="4" name="Text Placeholder 3"/>
          <p:cNvSpPr>
            <a:spLocks noGrp="1"/>
          </p:cNvSpPr>
          <p:nvPr>
            <p:ph type="body" sz="half" idx="2"/>
          </p:nvPr>
        </p:nvSpPr>
        <p:spPr>
          <a:xfrm>
            <a:off x="462128" y="3107272"/>
            <a:ext cx="4097204"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tif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09601"/>
            <a:ext cx="7772400"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2142068"/>
            <a:ext cx="7772400"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523712" y="5870576"/>
            <a:ext cx="1212173"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4/1/2020</a:t>
            </a:fld>
            <a:endParaRPr lang="en-US" dirty="0"/>
          </a:p>
        </p:txBody>
      </p:sp>
      <p:sp>
        <p:nvSpPr>
          <p:cNvPr id="5" name="Footer Placeholder 4"/>
          <p:cNvSpPr>
            <a:spLocks noGrp="1"/>
          </p:cNvSpPr>
          <p:nvPr>
            <p:ph type="ftr" sz="quarter" idx="3"/>
          </p:nvPr>
        </p:nvSpPr>
        <p:spPr>
          <a:xfrm>
            <a:off x="457200" y="5870576"/>
            <a:ext cx="5990311"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7812085" y="5870576"/>
            <a:ext cx="417516"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pic>
        <p:nvPicPr>
          <p:cNvPr id="7" name="Picture 6"/>
          <p:cNvPicPr>
            <a:picLocks noChangeAspect="1"/>
          </p:cNvPicPr>
          <p:nvPr userDrawn="1"/>
        </p:nvPicPr>
        <p:blipFill>
          <a:blip r:embed="rId19"/>
          <a:stretch>
            <a:fillRect/>
          </a:stretch>
        </p:blipFill>
        <p:spPr>
          <a:xfrm>
            <a:off x="8390468" y="6490448"/>
            <a:ext cx="710837" cy="322331"/>
          </a:xfrm>
          <a:prstGeom prst="rect">
            <a:avLst/>
          </a:prstGeom>
        </p:spPr>
      </p:pic>
    </p:spTree>
    <p:extLst>
      <p:ext uri="{BB962C8B-B14F-4D97-AF65-F5344CB8AC3E}">
        <p14:creationId xmlns:p14="http://schemas.microsoft.com/office/powerpoint/2010/main" val="1607579367"/>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Lst>
  <p:txStyles>
    <p:title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tif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9.tiff"/><Relationship Id="rId5" Type="http://schemas.openxmlformats.org/officeDocument/2006/relationships/image" Target="../media/image28.tiff"/><Relationship Id="rId4" Type="http://schemas.openxmlformats.org/officeDocument/2006/relationships/image" Target="../media/image27.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6.emf"/></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6.jpeg"/><Relationship Id="rId7" Type="http://schemas.openxmlformats.org/officeDocument/2006/relationships/diagramQuickStyle" Target="../diagrams/quickStyle1.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7.png"/><Relationship Id="rId9" Type="http://schemas.microsoft.com/office/2007/relationships/diagramDrawing" Target="../diagrams/drawing1.xml"/></Relationships>
</file>

<file path=ppt/slides/_rels/slide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5.tiff"/><Relationship Id="rId4" Type="http://schemas.openxmlformats.org/officeDocument/2006/relationships/image" Target="../media/image14.tif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43973" y="3038166"/>
            <a:ext cx="5714228" cy="1455718"/>
          </a:xfrm>
        </p:spPr>
        <p:txBody>
          <a:bodyPr/>
          <a:lstStyle/>
          <a:p>
            <a:r>
              <a:rPr lang="en-US" b="1" dirty="0"/>
              <a:t>R &amp; Python</a:t>
            </a:r>
            <a:br>
              <a:rPr lang="en-US" b="1" dirty="0"/>
            </a:br>
            <a:r>
              <a:rPr lang="en-US" b="1" dirty="0"/>
              <a:t>applied models</a:t>
            </a:r>
          </a:p>
        </p:txBody>
      </p:sp>
      <p:sp>
        <p:nvSpPr>
          <p:cNvPr id="3" name="Subtitle 2"/>
          <p:cNvSpPr>
            <a:spLocks noGrp="1"/>
          </p:cNvSpPr>
          <p:nvPr>
            <p:ph type="subTitle" idx="1"/>
          </p:nvPr>
        </p:nvSpPr>
        <p:spPr>
          <a:xfrm>
            <a:off x="2743973" y="4916673"/>
            <a:ext cx="5714228" cy="1405467"/>
          </a:xfrm>
        </p:spPr>
        <p:txBody>
          <a:bodyPr/>
          <a:lstStyle/>
          <a:p>
            <a:r>
              <a:rPr lang="en-US" dirty="0">
                <a:solidFill>
                  <a:schemeClr val="tx1"/>
                </a:solidFill>
                <a:latin typeface="+mj-lt"/>
              </a:rPr>
              <a:t>Kandis Lamke</a:t>
            </a:r>
          </a:p>
          <a:p>
            <a:r>
              <a:rPr lang="en-US" dirty="0">
                <a:solidFill>
                  <a:schemeClr val="tx1"/>
                </a:solidFill>
                <a:latin typeface="+mj-lt"/>
              </a:rPr>
              <a:t>Ruben Garcia</a:t>
            </a:r>
          </a:p>
          <a:p>
            <a:r>
              <a:rPr lang="en-US" sz="1400" dirty="0">
                <a:solidFill>
                  <a:schemeClr val="tx1"/>
                </a:solidFill>
                <a:latin typeface="+mj-lt"/>
              </a:rPr>
              <a:t>April 3, 2020</a:t>
            </a:r>
          </a:p>
        </p:txBody>
      </p:sp>
      <p:pic>
        <p:nvPicPr>
          <p:cNvPr id="4" name="Picture 3"/>
          <p:cNvPicPr>
            <a:picLocks noChangeAspect="1"/>
          </p:cNvPicPr>
          <p:nvPr/>
        </p:nvPicPr>
        <p:blipFill>
          <a:blip r:embed="rId3"/>
          <a:stretch>
            <a:fillRect/>
          </a:stretch>
        </p:blipFill>
        <p:spPr>
          <a:xfrm>
            <a:off x="3545383" y="668593"/>
            <a:ext cx="5598617" cy="1863290"/>
          </a:xfrm>
          <a:prstGeom prst="rect">
            <a:avLst/>
          </a:prstGeom>
        </p:spPr>
      </p:pic>
    </p:spTree>
    <p:extLst>
      <p:ext uri="{BB962C8B-B14F-4D97-AF65-F5344CB8AC3E}">
        <p14:creationId xmlns:p14="http://schemas.microsoft.com/office/powerpoint/2010/main" val="7101782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464" y="2557396"/>
            <a:ext cx="7645404" cy="1227206"/>
          </a:xfrm>
          <a:prstGeom prst="rect">
            <a:avLst/>
          </a:prstGeom>
          <a:solidFill>
            <a:schemeClr val="tx1"/>
          </a:solidFill>
        </p:spPr>
        <p:txBody>
          <a:bodyPr vert="horz" lIns="91440" tIns="45720" rIns="91440" bIns="45720" rtlCol="0" anchor="ctr">
            <a:noAutofit/>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spcAft>
                <a:spcPts val="600"/>
              </a:spcAft>
            </a:pPr>
            <a:r>
              <a:rPr lang="en-US" sz="4400" b="1" dirty="0">
                <a:solidFill>
                  <a:srgbClr val="002060"/>
                </a:solidFill>
              </a:rPr>
              <a:t>technologies APPLIED and</a:t>
            </a:r>
          </a:p>
          <a:p>
            <a:pPr algn="r">
              <a:spcAft>
                <a:spcPts val="600"/>
              </a:spcAft>
            </a:pPr>
            <a:r>
              <a:rPr lang="en-US" sz="4400" b="1" dirty="0">
                <a:solidFill>
                  <a:srgbClr val="002060"/>
                </a:solidFill>
              </a:rPr>
              <a:t>Results achieved</a:t>
            </a:r>
          </a:p>
        </p:txBody>
      </p:sp>
    </p:spTree>
    <p:extLst>
      <p:ext uri="{BB962C8B-B14F-4D97-AF65-F5344CB8AC3E}">
        <p14:creationId xmlns:p14="http://schemas.microsoft.com/office/powerpoint/2010/main" val="252076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464926" y="268044"/>
            <a:ext cx="3048087" cy="595556"/>
          </a:xfrm>
          <a:prstGeom prst="rect">
            <a:avLst/>
          </a:prstGeom>
        </p:spPr>
        <p:txBody>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t>programming</a:t>
            </a:r>
            <a:endParaRPr lang="en-US" b="1" dirty="0"/>
          </a:p>
        </p:txBody>
      </p:sp>
      <p:pic>
        <p:nvPicPr>
          <p:cNvPr id="2" name="Picture 1"/>
          <p:cNvPicPr>
            <a:picLocks noChangeAspect="1"/>
          </p:cNvPicPr>
          <p:nvPr/>
        </p:nvPicPr>
        <p:blipFill rotWithShape="1">
          <a:blip r:embed="rId3"/>
          <a:srcRect l="13844" r="15071"/>
          <a:stretch/>
        </p:blipFill>
        <p:spPr>
          <a:xfrm>
            <a:off x="210959" y="99467"/>
            <a:ext cx="1165558" cy="922583"/>
          </a:xfrm>
          <a:prstGeom prst="rect">
            <a:avLst/>
          </a:prstGeom>
        </p:spPr>
      </p:pic>
      <p:sp>
        <p:nvSpPr>
          <p:cNvPr id="4" name="Rectangle 3"/>
          <p:cNvSpPr/>
          <p:nvPr/>
        </p:nvSpPr>
        <p:spPr>
          <a:xfrm>
            <a:off x="2217173" y="863600"/>
            <a:ext cx="6779343" cy="4247317"/>
          </a:xfrm>
          <a:prstGeom prst="rect">
            <a:avLst/>
          </a:prstGeom>
        </p:spPr>
        <p:txBody>
          <a:bodyPr wrap="square">
            <a:spAutoFit/>
          </a:bodyPr>
          <a:lstStyle/>
          <a:p>
            <a:pPr marL="285750" indent="-285750">
              <a:spcBef>
                <a:spcPts val="600"/>
              </a:spcBef>
              <a:spcAft>
                <a:spcPts val="600"/>
              </a:spcAft>
              <a:buFont typeface="Wingdings" charset="2"/>
              <a:buChar char="§"/>
            </a:pPr>
            <a:r>
              <a:rPr lang="en-US" sz="2400" dirty="0">
                <a:latin typeface="+mj-lt"/>
              </a:rPr>
              <a:t>R is a language and environment for statistical computing and graphics</a:t>
            </a:r>
          </a:p>
          <a:p>
            <a:pPr marL="285750" indent="-285750">
              <a:spcBef>
                <a:spcPts val="600"/>
              </a:spcBef>
              <a:spcAft>
                <a:spcPts val="600"/>
              </a:spcAft>
              <a:buFont typeface="Wingdings" charset="2"/>
              <a:buChar char="§"/>
            </a:pPr>
            <a:r>
              <a:rPr lang="en-US" sz="2400" dirty="0">
                <a:latin typeface="+mj-lt"/>
              </a:rPr>
              <a:t>It helps with data manipulation, calculation and graphical display</a:t>
            </a:r>
          </a:p>
          <a:p>
            <a:pPr marL="285750" indent="-285750">
              <a:spcBef>
                <a:spcPts val="600"/>
              </a:spcBef>
              <a:spcAft>
                <a:spcPts val="600"/>
              </a:spcAft>
              <a:buFont typeface="Wingdings" charset="2"/>
              <a:buChar char="§"/>
            </a:pPr>
            <a:r>
              <a:rPr lang="en-US" sz="2400" dirty="0">
                <a:latin typeface="+mj-lt"/>
              </a:rPr>
              <a:t>Effective in data handling, statistical analysis, conditionals, loops, and user-defined functions</a:t>
            </a:r>
          </a:p>
          <a:p>
            <a:pPr marL="285750" indent="-285750">
              <a:spcBef>
                <a:spcPts val="600"/>
              </a:spcBef>
              <a:spcAft>
                <a:spcPts val="600"/>
              </a:spcAft>
              <a:buFont typeface="Wingdings" charset="2"/>
              <a:buChar char="§"/>
            </a:pPr>
            <a:r>
              <a:rPr lang="en-US" sz="2400" dirty="0">
                <a:latin typeface="+mj-lt"/>
              </a:rPr>
              <a:t>Its capabilities are extended through user-created packages, which allow specialized statistical techniques, graphical devices, import/export capabilities, and reporting tools</a:t>
            </a:r>
            <a:endParaRPr lang="en-US" sz="2400" i="0" u="none" strike="noStrike" dirty="0">
              <a:effectLst/>
              <a:latin typeface="+mj-lt"/>
            </a:endParaRPr>
          </a:p>
        </p:txBody>
      </p:sp>
      <p:pic>
        <p:nvPicPr>
          <p:cNvPr id="7" name="Picture 6"/>
          <p:cNvPicPr>
            <a:picLocks noChangeAspect="1"/>
          </p:cNvPicPr>
          <p:nvPr/>
        </p:nvPicPr>
        <p:blipFill>
          <a:blip r:embed="rId4"/>
          <a:stretch>
            <a:fillRect/>
          </a:stretch>
        </p:blipFill>
        <p:spPr>
          <a:xfrm>
            <a:off x="5869039" y="5110917"/>
            <a:ext cx="2429925" cy="1653677"/>
          </a:xfrm>
          <a:prstGeom prst="rect">
            <a:avLst/>
          </a:prstGeom>
        </p:spPr>
      </p:pic>
      <p:pic>
        <p:nvPicPr>
          <p:cNvPr id="9" name="Picture 8"/>
          <p:cNvPicPr>
            <a:picLocks noChangeAspect="1"/>
          </p:cNvPicPr>
          <p:nvPr/>
        </p:nvPicPr>
        <p:blipFill>
          <a:blip r:embed="rId5"/>
          <a:stretch>
            <a:fillRect/>
          </a:stretch>
        </p:blipFill>
        <p:spPr>
          <a:xfrm>
            <a:off x="3236591" y="5110916"/>
            <a:ext cx="2446174" cy="1653677"/>
          </a:xfrm>
          <a:prstGeom prst="rect">
            <a:avLst/>
          </a:prstGeom>
        </p:spPr>
      </p:pic>
      <p:pic>
        <p:nvPicPr>
          <p:cNvPr id="10" name="Picture 9"/>
          <p:cNvPicPr>
            <a:picLocks noChangeAspect="1"/>
          </p:cNvPicPr>
          <p:nvPr/>
        </p:nvPicPr>
        <p:blipFill>
          <a:blip r:embed="rId6"/>
          <a:stretch>
            <a:fillRect/>
          </a:stretch>
        </p:blipFill>
        <p:spPr>
          <a:xfrm>
            <a:off x="307440" y="5110916"/>
            <a:ext cx="2742877" cy="1653677"/>
          </a:xfrm>
          <a:prstGeom prst="rect">
            <a:avLst/>
          </a:prstGeom>
        </p:spPr>
      </p:pic>
    </p:spTree>
    <p:extLst>
      <p:ext uri="{BB962C8B-B14F-4D97-AF65-F5344CB8AC3E}">
        <p14:creationId xmlns:p14="http://schemas.microsoft.com/office/powerpoint/2010/main" val="2128279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5216" y="268044"/>
            <a:ext cx="6554867" cy="595556"/>
          </a:xfrm>
          <a:prstGeom prst="rect">
            <a:avLst/>
          </a:prstGeom>
        </p:spPr>
        <p:txBody>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t>analysis</a:t>
            </a:r>
          </a:p>
        </p:txBody>
      </p:sp>
      <p:sp>
        <p:nvSpPr>
          <p:cNvPr id="2" name="TextBox 1">
            <a:extLst>
              <a:ext uri="{FF2B5EF4-FFF2-40B4-BE49-F238E27FC236}">
                <a16:creationId xmlns:a16="http://schemas.microsoft.com/office/drawing/2014/main" id="{0F029FEF-3D66-409B-9E6F-FF53CA39CD0F}"/>
              </a:ext>
            </a:extLst>
          </p:cNvPr>
          <p:cNvSpPr txBox="1"/>
          <p:nvPr/>
        </p:nvSpPr>
        <p:spPr>
          <a:xfrm>
            <a:off x="1367132" y="1967414"/>
            <a:ext cx="4371033" cy="923330"/>
          </a:xfrm>
          <a:prstGeom prst="rect">
            <a:avLst/>
          </a:prstGeom>
          <a:noFill/>
        </p:spPr>
        <p:txBody>
          <a:bodyPr wrap="square" rtlCol="0">
            <a:spAutoFit/>
          </a:bodyPr>
          <a:lstStyle/>
          <a:p>
            <a:r>
              <a:rPr lang="en-US" dirty="0"/>
              <a:t>Objective:</a:t>
            </a:r>
          </a:p>
          <a:p>
            <a:pPr marL="285750" indent="-285750">
              <a:buFont typeface="Arial" panose="020B0604020202020204" pitchFamily="34" charset="0"/>
              <a:buChar char="•"/>
            </a:pPr>
            <a:r>
              <a:rPr lang="en-US" dirty="0"/>
              <a:t>Determine the annual GP by active </a:t>
            </a:r>
            <a:r>
              <a:rPr lang="en-US" dirty="0" err="1"/>
              <a:t>WSE</a:t>
            </a:r>
            <a:r>
              <a:rPr lang="en-US" dirty="0"/>
              <a:t> and compare that to industry benchmarks</a:t>
            </a:r>
          </a:p>
        </p:txBody>
      </p:sp>
      <p:sp>
        <p:nvSpPr>
          <p:cNvPr id="4" name="TextBox 3">
            <a:extLst>
              <a:ext uri="{FF2B5EF4-FFF2-40B4-BE49-F238E27FC236}">
                <a16:creationId xmlns:a16="http://schemas.microsoft.com/office/drawing/2014/main" id="{B71AD8D8-CE9D-4512-8C1A-F3D87D9BA63C}"/>
              </a:ext>
            </a:extLst>
          </p:cNvPr>
          <p:cNvSpPr txBox="1"/>
          <p:nvPr/>
        </p:nvSpPr>
        <p:spPr>
          <a:xfrm>
            <a:off x="3552648" y="3426210"/>
            <a:ext cx="4371033" cy="923330"/>
          </a:xfrm>
          <a:prstGeom prst="rect">
            <a:avLst/>
          </a:prstGeom>
          <a:noFill/>
        </p:spPr>
        <p:txBody>
          <a:bodyPr wrap="square" rtlCol="0">
            <a:spAutoFit/>
          </a:bodyPr>
          <a:lstStyle/>
          <a:p>
            <a:pPr marL="285750" indent="-285750">
              <a:buFont typeface="Wingdings" panose="05000000000000000000" pitchFamily="2" charset="2"/>
              <a:buChar char="ü"/>
            </a:pPr>
            <a:r>
              <a:rPr lang="en-US" dirty="0"/>
              <a:t>The annual gross profit by active </a:t>
            </a:r>
            <a:r>
              <a:rPr lang="en-US" dirty="0" err="1"/>
              <a:t>WSE</a:t>
            </a:r>
            <a:r>
              <a:rPr lang="en-US" dirty="0"/>
              <a:t> in 2019 was $1,285 – nearly 20% below the benchmark of $1,595</a:t>
            </a:r>
          </a:p>
        </p:txBody>
      </p:sp>
    </p:spTree>
    <p:extLst>
      <p:ext uri="{BB962C8B-B14F-4D97-AF65-F5344CB8AC3E}">
        <p14:creationId xmlns:p14="http://schemas.microsoft.com/office/powerpoint/2010/main" val="780348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5216" y="268044"/>
            <a:ext cx="6554867" cy="595556"/>
          </a:xfrm>
          <a:prstGeom prst="rect">
            <a:avLst/>
          </a:prstGeom>
        </p:spPr>
        <p:txBody>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Project results</a:t>
            </a:r>
          </a:p>
        </p:txBody>
      </p:sp>
      <p:pic>
        <p:nvPicPr>
          <p:cNvPr id="5" name="Picture 4" descr="A close up of a map&#10;&#10;Description automatically generated">
            <a:extLst>
              <a:ext uri="{FF2B5EF4-FFF2-40B4-BE49-F238E27FC236}">
                <a16:creationId xmlns:a16="http://schemas.microsoft.com/office/drawing/2014/main" id="{6E188952-58BC-45DA-867B-DC2B6EE5E47D}"/>
              </a:ext>
            </a:extLst>
          </p:cNvPr>
          <p:cNvPicPr>
            <a:picLocks noChangeAspect="1"/>
          </p:cNvPicPr>
          <p:nvPr/>
        </p:nvPicPr>
        <p:blipFill>
          <a:blip r:embed="rId2"/>
          <a:stretch>
            <a:fillRect/>
          </a:stretch>
        </p:blipFill>
        <p:spPr>
          <a:xfrm>
            <a:off x="134188" y="1134533"/>
            <a:ext cx="8873068" cy="5319957"/>
          </a:xfrm>
          <a:prstGeom prst="rect">
            <a:avLst/>
          </a:prstGeom>
        </p:spPr>
      </p:pic>
    </p:spTree>
    <p:extLst>
      <p:ext uri="{BB962C8B-B14F-4D97-AF65-F5344CB8AC3E}">
        <p14:creationId xmlns:p14="http://schemas.microsoft.com/office/powerpoint/2010/main" val="1331526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6727" y="258212"/>
            <a:ext cx="8760629" cy="528369"/>
          </a:xfrm>
          <a:prstGeom prst="rect">
            <a:avLst/>
          </a:prstGeom>
        </p:spPr>
        <p:txBody>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ts val="600"/>
              </a:spcBef>
              <a:spcAft>
                <a:spcPts val="600"/>
              </a:spcAft>
              <a:buClrTx/>
              <a:buSzTx/>
              <a:buFontTx/>
              <a:buNone/>
              <a:tabLst/>
              <a:defRPr/>
            </a:pPr>
            <a:r>
              <a:rPr kumimoji="0" lang="en-US" sz="2400" b="1" i="0" u="none" strike="noStrike" kern="1200" cap="all" spc="0" normalizeH="0" baseline="0" noProof="0" dirty="0">
                <a:ln w="3175" cmpd="sng">
                  <a:noFill/>
                </a:ln>
                <a:solidFill>
                  <a:prstClr val="white"/>
                </a:solidFill>
                <a:effectLst/>
                <a:uLnTx/>
                <a:uFillTx/>
                <a:latin typeface="Calibri Light" panose="020F0302020204030204"/>
                <a:ea typeface="+mj-ea"/>
                <a:cs typeface="+mj-cs"/>
              </a:rPr>
              <a:t>Identify </a:t>
            </a:r>
            <a:r>
              <a:rPr kumimoji="0" lang="en-US" sz="2400" b="1" i="0" u="none" strike="noStrike" kern="1200" cap="all" spc="0" normalizeH="0" baseline="0" noProof="0" dirty="0" err="1">
                <a:ln w="3175" cmpd="sng">
                  <a:noFill/>
                </a:ln>
                <a:solidFill>
                  <a:prstClr val="white"/>
                </a:solidFill>
                <a:effectLst/>
                <a:uLnTx/>
                <a:uFillTx/>
                <a:latin typeface="Calibri Light" panose="020F0302020204030204"/>
                <a:ea typeface="+mj-ea"/>
                <a:cs typeface="+mj-cs"/>
              </a:rPr>
              <a:t>WS_INT_EE_Ratio_S</a:t>
            </a:r>
            <a:r>
              <a:rPr kumimoji="0" lang="en-US" sz="2400" b="1" i="0" u="none" strike="noStrike" kern="1200" cap="all" spc="0" normalizeH="0" baseline="0" noProof="0" dirty="0">
                <a:ln w="3175" cmpd="sng">
                  <a:noFill/>
                </a:ln>
                <a:solidFill>
                  <a:prstClr val="white"/>
                </a:solidFill>
                <a:effectLst/>
                <a:uLnTx/>
                <a:uFillTx/>
                <a:latin typeface="Calibri Light" panose="020F0302020204030204"/>
                <a:ea typeface="+mj-ea"/>
                <a:cs typeface="+mj-cs"/>
              </a:rPr>
              <a:t> performance vs benchmarking</a:t>
            </a:r>
          </a:p>
        </p:txBody>
      </p:sp>
      <p:sp>
        <p:nvSpPr>
          <p:cNvPr id="5" name="Rectangle 4"/>
          <p:cNvSpPr/>
          <p:nvPr/>
        </p:nvSpPr>
        <p:spPr>
          <a:xfrm>
            <a:off x="186727" y="922592"/>
            <a:ext cx="5078362" cy="2246769"/>
          </a:xfrm>
          <a:prstGeom prst="rect">
            <a:avLst/>
          </a:prstGeom>
        </p:spPr>
        <p:txBody>
          <a:bodyPr wrap="square">
            <a:spAutoFit/>
          </a:bodyPr>
          <a:lstStyle/>
          <a:p>
            <a:pPr marL="285750" marR="0" lvl="0" indent="-285750" algn="l" defTabSz="457200" rtl="0" eaLnBrk="1" fontAlgn="auto" latinLnBrk="0" hangingPunct="1">
              <a:lnSpc>
                <a:spcPct val="100000"/>
              </a:lnSpc>
              <a:spcBef>
                <a:spcPts val="600"/>
              </a:spcBef>
              <a:spcAft>
                <a:spcPts val="600"/>
              </a:spcAft>
              <a:buClrTx/>
              <a:buSzTx/>
              <a:buFont typeface="Wingdings" charset="2"/>
              <a:buChar char="§"/>
              <a:tabLst/>
              <a:defRPr/>
            </a:pPr>
            <a:r>
              <a:rPr kumimoji="0" lang="en-US" sz="2400" b="0" i="0" u="none" strike="noStrike" kern="1200" cap="none" spc="0" normalizeH="0" baseline="0" noProof="0" dirty="0">
                <a:ln>
                  <a:noFill/>
                </a:ln>
                <a:solidFill>
                  <a:prstClr val="white"/>
                </a:solidFill>
                <a:effectLst/>
                <a:uLnTx/>
                <a:uFillTx/>
                <a:latin typeface="Calibri Light" panose="020F0302020204030204"/>
                <a:ea typeface="+mn-ea"/>
                <a:cs typeface="+mn-cs"/>
              </a:rPr>
              <a:t>Used One Sample t- test where we compared the mean of our population to the benchmark value</a:t>
            </a:r>
          </a:p>
          <a:p>
            <a:pPr marL="285750" marR="0" lvl="0" indent="-285750" algn="l" defTabSz="457200" rtl="0" eaLnBrk="1" fontAlgn="auto" latinLnBrk="0" hangingPunct="1">
              <a:lnSpc>
                <a:spcPct val="100000"/>
              </a:lnSpc>
              <a:spcBef>
                <a:spcPts val="600"/>
              </a:spcBef>
              <a:spcAft>
                <a:spcPts val="600"/>
              </a:spcAft>
              <a:buClrTx/>
              <a:buSzTx/>
              <a:buFont typeface="Wingdings" charset="2"/>
              <a:buChar char="§"/>
              <a:tabLst/>
              <a:defRPr/>
            </a:pPr>
            <a:r>
              <a:rPr kumimoji="0" lang="en-US" sz="2400" b="0" i="0" u="none" strike="noStrike" kern="1200" cap="none" spc="0" normalizeH="0" baseline="0" noProof="0" dirty="0">
                <a:ln>
                  <a:noFill/>
                </a:ln>
                <a:solidFill>
                  <a:prstClr val="white"/>
                </a:solidFill>
                <a:effectLst/>
                <a:uLnTx/>
                <a:uFillTx/>
                <a:latin typeface="Calibri Light" panose="020F0302020204030204"/>
                <a:ea typeface="+mn-ea"/>
                <a:cs typeface="+mn-cs"/>
              </a:rPr>
              <a:t>Original hypothesis</a:t>
            </a:r>
          </a:p>
          <a:p>
            <a:pPr marL="742950" marR="0" lvl="1" indent="-285750" algn="l" defTabSz="457200" rtl="0" eaLnBrk="1" fontAlgn="auto" latinLnBrk="0" hangingPunct="1">
              <a:lnSpc>
                <a:spcPct val="100000"/>
              </a:lnSpc>
              <a:spcBef>
                <a:spcPts val="600"/>
              </a:spcBef>
              <a:spcAft>
                <a:spcPts val="600"/>
              </a:spcAft>
              <a:buClrTx/>
              <a:buSzTx/>
              <a:buFont typeface="Wingdings" charset="2"/>
              <a:buChar char="§"/>
              <a:tabLst/>
              <a:defRPr/>
            </a:pPr>
            <a:r>
              <a:rPr kumimoji="0" lang="en-US" sz="2400" b="0" i="0" u="none" strike="noStrike" kern="1200" cap="none" spc="0" normalizeH="0" baseline="0" noProof="0" dirty="0" err="1">
                <a:ln>
                  <a:noFill/>
                </a:ln>
                <a:solidFill>
                  <a:prstClr val="white"/>
                </a:solidFill>
                <a:effectLst/>
                <a:uLnTx/>
                <a:uFillTx/>
                <a:latin typeface="Calibri Light" panose="020F0302020204030204"/>
                <a:ea typeface="+mn-ea"/>
                <a:cs typeface="+mn-cs"/>
              </a:rPr>
              <a:t>M_population</a:t>
            </a:r>
            <a:r>
              <a:rPr kumimoji="0" lang="en-US" sz="2400" b="0" i="0" u="none" strike="noStrike" kern="1200" cap="none" spc="0" normalizeH="0" baseline="0" noProof="0" dirty="0">
                <a:ln>
                  <a:noFill/>
                </a:ln>
                <a:solidFill>
                  <a:prstClr val="white"/>
                </a:solidFill>
                <a:effectLst/>
                <a:uLnTx/>
                <a:uFillTx/>
                <a:latin typeface="Calibri Light" panose="020F0302020204030204"/>
                <a:ea typeface="+mn-ea"/>
                <a:cs typeface="+mn-cs"/>
              </a:rPr>
              <a:t> = </a:t>
            </a:r>
            <a:r>
              <a:rPr kumimoji="0" lang="en-US" sz="2400" b="0" i="0" u="none" strike="noStrike" kern="1200" cap="none" spc="0" normalizeH="0" baseline="0" noProof="0" dirty="0" err="1">
                <a:ln>
                  <a:noFill/>
                </a:ln>
                <a:solidFill>
                  <a:prstClr val="white"/>
                </a:solidFill>
                <a:effectLst/>
                <a:uLnTx/>
                <a:uFillTx/>
                <a:latin typeface="Calibri Light" panose="020F0302020204030204"/>
                <a:ea typeface="+mn-ea"/>
                <a:cs typeface="+mn-cs"/>
              </a:rPr>
              <a:t>M_benchmark</a:t>
            </a:r>
            <a:endParaRPr kumimoji="0" lang="en-US" sz="24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pic>
        <p:nvPicPr>
          <p:cNvPr id="8" name="Picture 7"/>
          <p:cNvPicPr>
            <a:picLocks noChangeAspect="1"/>
          </p:cNvPicPr>
          <p:nvPr/>
        </p:nvPicPr>
        <p:blipFill>
          <a:blip r:embed="rId2"/>
          <a:stretch>
            <a:fillRect/>
          </a:stretch>
        </p:blipFill>
        <p:spPr>
          <a:xfrm>
            <a:off x="684281" y="3399329"/>
            <a:ext cx="3721595" cy="2093397"/>
          </a:xfrm>
          <a:prstGeom prst="rect">
            <a:avLst/>
          </a:prstGeom>
        </p:spPr>
      </p:pic>
      <p:pic>
        <p:nvPicPr>
          <p:cNvPr id="10" name="Picture 9"/>
          <p:cNvPicPr>
            <a:picLocks noChangeAspect="1"/>
          </p:cNvPicPr>
          <p:nvPr/>
        </p:nvPicPr>
        <p:blipFill>
          <a:blip r:embed="rId3"/>
          <a:stretch>
            <a:fillRect/>
          </a:stretch>
        </p:blipFill>
        <p:spPr>
          <a:xfrm>
            <a:off x="4903430" y="3399329"/>
            <a:ext cx="3611784" cy="2093397"/>
          </a:xfrm>
          <a:prstGeom prst="rect">
            <a:avLst/>
          </a:prstGeom>
        </p:spPr>
      </p:pic>
      <p:sp>
        <p:nvSpPr>
          <p:cNvPr id="11" name="Oval 10"/>
          <p:cNvSpPr/>
          <p:nvPr/>
        </p:nvSpPr>
        <p:spPr>
          <a:xfrm>
            <a:off x="3342968" y="3293807"/>
            <a:ext cx="786580" cy="481781"/>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p:cNvSpPr/>
          <p:nvPr/>
        </p:nvSpPr>
        <p:spPr>
          <a:xfrm>
            <a:off x="7526594" y="3305260"/>
            <a:ext cx="786580" cy="481781"/>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p:cNvSpPr/>
          <p:nvPr/>
        </p:nvSpPr>
        <p:spPr>
          <a:xfrm>
            <a:off x="855832" y="5617912"/>
            <a:ext cx="3378491" cy="1077218"/>
          </a:xfrm>
          <a:prstGeom prst="rect">
            <a:avLst/>
          </a:prstGeom>
        </p:spPr>
        <p:txBody>
          <a:bodyPr wrap="square">
            <a:spAutoFit/>
          </a:bodyPr>
          <a:lstStyle/>
          <a:p>
            <a:pPr marL="285750" marR="0" lvl="0" indent="-285750" algn="l" defTabSz="457200" rtl="0" eaLnBrk="1" fontAlgn="auto" latinLnBrk="0" hangingPunct="1">
              <a:lnSpc>
                <a:spcPct val="100000"/>
              </a:lnSpc>
              <a:spcBef>
                <a:spcPts val="600"/>
              </a:spcBef>
              <a:spcAft>
                <a:spcPts val="600"/>
              </a:spcAft>
              <a:buClrTx/>
              <a:buSzTx/>
              <a:buFont typeface="Wingdings" charset="2"/>
              <a:buChar char="ü"/>
              <a:tabLst/>
              <a:defRPr/>
            </a:pPr>
            <a:r>
              <a:rPr kumimoji="0" lang="en-US" sz="1800" b="1" i="0" u="none" strike="noStrike" kern="1200" cap="none" spc="0" normalizeH="0" baseline="0" noProof="0" dirty="0">
                <a:ln>
                  <a:noFill/>
                </a:ln>
                <a:solidFill>
                  <a:prstClr val="white"/>
                </a:solidFill>
                <a:effectLst/>
                <a:uLnTx/>
                <a:uFillTx/>
                <a:latin typeface="Calibri Light" panose="020F0302020204030204"/>
                <a:ea typeface="+mn-ea"/>
                <a:cs typeface="+mn-cs"/>
              </a:rPr>
              <a:t>Rejected original hypothesis</a:t>
            </a:r>
          </a:p>
          <a:p>
            <a:pPr marL="285750" marR="0" lvl="0" indent="-285750" algn="l" defTabSz="457200" rtl="0" eaLnBrk="1" fontAlgn="auto" latinLnBrk="0" hangingPunct="1">
              <a:lnSpc>
                <a:spcPct val="100000"/>
              </a:lnSpc>
              <a:spcBef>
                <a:spcPts val="600"/>
              </a:spcBef>
              <a:spcAft>
                <a:spcPts val="600"/>
              </a:spcAft>
              <a:buClrTx/>
              <a:buSzTx/>
              <a:buFont typeface="Wingdings" charset="2"/>
              <a:buChar char="ü"/>
              <a:tabLst/>
              <a:defRPr/>
            </a:pPr>
            <a:r>
              <a:rPr kumimoji="0" lang="en-US" sz="1800" b="1" i="0" u="none" strike="noStrike" kern="1200" cap="none" spc="0" normalizeH="0" baseline="0" noProof="0" dirty="0">
                <a:ln>
                  <a:noFill/>
                </a:ln>
                <a:solidFill>
                  <a:prstClr val="white"/>
                </a:solidFill>
                <a:effectLst/>
                <a:uLnTx/>
                <a:uFillTx/>
                <a:latin typeface="Calibri Light" panose="020F0302020204030204"/>
                <a:ea typeface="+mn-ea"/>
                <a:cs typeface="+mn-cs"/>
              </a:rPr>
              <a:t>Company performance is better than benchmark</a:t>
            </a:r>
          </a:p>
        </p:txBody>
      </p:sp>
      <p:sp>
        <p:nvSpPr>
          <p:cNvPr id="14" name="Rectangle 13"/>
          <p:cNvSpPr/>
          <p:nvPr/>
        </p:nvSpPr>
        <p:spPr>
          <a:xfrm>
            <a:off x="5265089" y="5617912"/>
            <a:ext cx="3378491" cy="1077218"/>
          </a:xfrm>
          <a:prstGeom prst="rect">
            <a:avLst/>
          </a:prstGeom>
        </p:spPr>
        <p:txBody>
          <a:bodyPr wrap="square">
            <a:spAutoFit/>
          </a:bodyPr>
          <a:lstStyle/>
          <a:p>
            <a:pPr marL="285750" marR="0" lvl="0" indent="-285750" algn="l" defTabSz="457200" rtl="0" eaLnBrk="1" fontAlgn="auto" latinLnBrk="0" hangingPunct="1">
              <a:lnSpc>
                <a:spcPct val="100000"/>
              </a:lnSpc>
              <a:spcBef>
                <a:spcPts val="600"/>
              </a:spcBef>
              <a:spcAft>
                <a:spcPts val="600"/>
              </a:spcAft>
              <a:buClrTx/>
              <a:buSzTx/>
              <a:buFont typeface="Wingdings" charset="2"/>
              <a:buChar char="ü"/>
              <a:tabLst/>
              <a:defRPr/>
            </a:pPr>
            <a:r>
              <a:rPr kumimoji="0" lang="en-US" sz="1800" b="1" i="0" u="none" strike="noStrike" kern="1200" cap="none" spc="0" normalizeH="0" baseline="0" noProof="0" dirty="0">
                <a:ln>
                  <a:noFill/>
                </a:ln>
                <a:solidFill>
                  <a:prstClr val="white"/>
                </a:solidFill>
                <a:effectLst/>
                <a:uLnTx/>
                <a:uFillTx/>
                <a:latin typeface="Calibri Light" panose="020F0302020204030204"/>
                <a:ea typeface="+mn-ea"/>
                <a:cs typeface="+mn-cs"/>
              </a:rPr>
              <a:t>Rejected original hypothesis</a:t>
            </a:r>
          </a:p>
          <a:p>
            <a:pPr marL="285750" marR="0" lvl="0" indent="-285750" algn="l" defTabSz="457200" rtl="0" eaLnBrk="1" fontAlgn="auto" latinLnBrk="0" hangingPunct="1">
              <a:lnSpc>
                <a:spcPct val="100000"/>
              </a:lnSpc>
              <a:spcBef>
                <a:spcPts val="600"/>
              </a:spcBef>
              <a:spcAft>
                <a:spcPts val="600"/>
              </a:spcAft>
              <a:buClrTx/>
              <a:buSzTx/>
              <a:buFont typeface="Wingdings" charset="2"/>
              <a:buChar char="ü"/>
              <a:tabLst/>
              <a:defRPr/>
            </a:pPr>
            <a:r>
              <a:rPr kumimoji="0" lang="en-US" sz="1800" b="1" i="0" u="none" strike="noStrike" kern="1200" cap="none" spc="0" normalizeH="0" baseline="0" noProof="0" dirty="0">
                <a:ln>
                  <a:noFill/>
                </a:ln>
                <a:solidFill>
                  <a:prstClr val="white"/>
                </a:solidFill>
                <a:effectLst/>
                <a:uLnTx/>
                <a:uFillTx/>
                <a:latin typeface="Calibri Light" panose="020F0302020204030204"/>
                <a:ea typeface="+mn-ea"/>
                <a:cs typeface="+mn-cs"/>
              </a:rPr>
              <a:t>Company performance is better than benchmark</a:t>
            </a:r>
          </a:p>
        </p:txBody>
      </p:sp>
    </p:spTree>
    <p:extLst>
      <p:ext uri="{BB962C8B-B14F-4D97-AF65-F5344CB8AC3E}">
        <p14:creationId xmlns:p14="http://schemas.microsoft.com/office/powerpoint/2010/main" val="3323582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5216" y="268044"/>
            <a:ext cx="6554867" cy="595556"/>
          </a:xfrm>
          <a:prstGeom prst="rect">
            <a:avLst/>
          </a:prstGeom>
        </p:spPr>
        <p:txBody>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t>Project results</a:t>
            </a:r>
          </a:p>
        </p:txBody>
      </p:sp>
      <p:pic>
        <p:nvPicPr>
          <p:cNvPr id="4" name="Picture 3"/>
          <p:cNvPicPr>
            <a:picLocks noChangeAspect="1"/>
          </p:cNvPicPr>
          <p:nvPr/>
        </p:nvPicPr>
        <p:blipFill>
          <a:blip r:embed="rId2"/>
          <a:stretch>
            <a:fillRect/>
          </a:stretch>
        </p:blipFill>
        <p:spPr>
          <a:xfrm>
            <a:off x="4597401" y="336790"/>
            <a:ext cx="4445002" cy="1153343"/>
          </a:xfrm>
          <a:prstGeom prst="rect">
            <a:avLst/>
          </a:prstGeom>
        </p:spPr>
      </p:pic>
      <p:pic>
        <p:nvPicPr>
          <p:cNvPr id="5" name="Picture 4"/>
          <p:cNvPicPr>
            <a:picLocks noChangeAspect="1"/>
          </p:cNvPicPr>
          <p:nvPr/>
        </p:nvPicPr>
        <p:blipFill>
          <a:blip r:embed="rId3"/>
          <a:stretch>
            <a:fillRect/>
          </a:stretch>
        </p:blipFill>
        <p:spPr>
          <a:xfrm>
            <a:off x="105883" y="1549401"/>
            <a:ext cx="4423784" cy="4902200"/>
          </a:xfrm>
          <a:prstGeom prst="rect">
            <a:avLst/>
          </a:prstGeom>
        </p:spPr>
      </p:pic>
      <p:pic>
        <p:nvPicPr>
          <p:cNvPr id="6" name="Picture 5"/>
          <p:cNvPicPr>
            <a:picLocks noChangeAspect="1"/>
          </p:cNvPicPr>
          <p:nvPr/>
        </p:nvPicPr>
        <p:blipFill>
          <a:blip r:embed="rId4"/>
          <a:stretch>
            <a:fillRect/>
          </a:stretch>
        </p:blipFill>
        <p:spPr>
          <a:xfrm>
            <a:off x="4597401" y="1549401"/>
            <a:ext cx="4445002" cy="4911639"/>
          </a:xfrm>
          <a:prstGeom prst="rect">
            <a:avLst/>
          </a:prstGeom>
        </p:spPr>
      </p:pic>
      <p:sp>
        <p:nvSpPr>
          <p:cNvPr id="2" name="Triangle 1"/>
          <p:cNvSpPr/>
          <p:nvPr/>
        </p:nvSpPr>
        <p:spPr>
          <a:xfrm rot="5400000">
            <a:off x="4758814" y="4178710"/>
            <a:ext cx="255639" cy="1376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iangle 6"/>
          <p:cNvSpPr/>
          <p:nvPr/>
        </p:nvSpPr>
        <p:spPr>
          <a:xfrm rot="5400000">
            <a:off x="63906" y="3760838"/>
            <a:ext cx="255639" cy="1376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9631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421554" y="268044"/>
            <a:ext cx="2989094" cy="595556"/>
          </a:xfrm>
          <a:prstGeom prst="rect">
            <a:avLst/>
          </a:prstGeom>
        </p:spPr>
        <p:txBody>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t>programming</a:t>
            </a:r>
            <a:endParaRPr lang="en-US"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8207" y="177448"/>
            <a:ext cx="658979" cy="686152"/>
          </a:xfrm>
          <a:prstGeom prst="rect">
            <a:avLst/>
          </a:prstGeom>
        </p:spPr>
      </p:pic>
      <p:pic>
        <p:nvPicPr>
          <p:cNvPr id="2" name="Picture 1"/>
          <p:cNvPicPr>
            <a:picLocks noChangeAspect="1"/>
          </p:cNvPicPr>
          <p:nvPr/>
        </p:nvPicPr>
        <p:blipFill>
          <a:blip r:embed="rId4"/>
          <a:stretch>
            <a:fillRect/>
          </a:stretch>
        </p:blipFill>
        <p:spPr>
          <a:xfrm>
            <a:off x="92588" y="95459"/>
            <a:ext cx="3682999" cy="1041399"/>
          </a:xfrm>
          <a:prstGeom prst="rect">
            <a:avLst/>
          </a:prstGeom>
        </p:spPr>
      </p:pic>
      <p:sp>
        <p:nvSpPr>
          <p:cNvPr id="5" name="Rectangle 4"/>
          <p:cNvSpPr/>
          <p:nvPr/>
        </p:nvSpPr>
        <p:spPr>
          <a:xfrm>
            <a:off x="2143430" y="1417596"/>
            <a:ext cx="6961240" cy="4770537"/>
          </a:xfrm>
          <a:prstGeom prst="rect">
            <a:avLst/>
          </a:prstGeom>
        </p:spPr>
        <p:txBody>
          <a:bodyPr wrap="square">
            <a:spAutoFit/>
          </a:bodyPr>
          <a:lstStyle/>
          <a:p>
            <a:pPr marL="342900" indent="-342900">
              <a:spcBef>
                <a:spcPts val="600"/>
              </a:spcBef>
              <a:spcAft>
                <a:spcPts val="600"/>
              </a:spcAft>
              <a:buFont typeface="Wingdings" charset="2"/>
              <a:buChar char="§"/>
            </a:pPr>
            <a:r>
              <a:rPr lang="en-US" sz="2400" dirty="0"/>
              <a:t>Python is an object-oriented, high-level programming language, primarily for web and app development</a:t>
            </a:r>
          </a:p>
          <a:p>
            <a:pPr marL="342900" indent="-342900">
              <a:spcBef>
                <a:spcPts val="600"/>
              </a:spcBef>
              <a:spcAft>
                <a:spcPts val="600"/>
              </a:spcAft>
              <a:buFont typeface="Wingdings" charset="2"/>
              <a:buChar char="§"/>
            </a:pPr>
            <a:r>
              <a:rPr lang="en-US" sz="2400" dirty="0"/>
              <a:t>It is relatively simple, so it's easy to learn since it requires a unique syntax that focuses on readability</a:t>
            </a:r>
          </a:p>
          <a:p>
            <a:pPr marL="342900" indent="-342900">
              <a:spcBef>
                <a:spcPts val="600"/>
              </a:spcBef>
              <a:spcAft>
                <a:spcPts val="600"/>
              </a:spcAft>
              <a:buFont typeface="Wingdings" charset="2"/>
              <a:buChar char="§"/>
            </a:pPr>
            <a:r>
              <a:rPr lang="en-US" sz="2400" dirty="0"/>
              <a:t>It allows teams to work collaboratively without significant language and experience barriers</a:t>
            </a:r>
          </a:p>
          <a:p>
            <a:pPr marL="342900" indent="-342900">
              <a:spcBef>
                <a:spcPts val="600"/>
              </a:spcBef>
              <a:spcAft>
                <a:spcPts val="600"/>
              </a:spcAft>
              <a:buFont typeface="Wingdings" charset="2"/>
              <a:buChar char="§"/>
            </a:pPr>
            <a:r>
              <a:rPr lang="en-US" sz="2400" dirty="0"/>
              <a:t> It supports the use of modules and packages where code can be reused across a variety of projects</a:t>
            </a:r>
          </a:p>
          <a:p>
            <a:pPr marL="342900" indent="-342900">
              <a:spcBef>
                <a:spcPts val="600"/>
              </a:spcBef>
              <a:spcAft>
                <a:spcPts val="600"/>
              </a:spcAft>
              <a:buFont typeface="Wingdings" charset="2"/>
              <a:buChar char="§"/>
            </a:pPr>
            <a:r>
              <a:rPr lang="en-US" sz="2400" dirty="0"/>
              <a:t>It is scalable for use in other projects, and its modules are easy to import or export</a:t>
            </a:r>
          </a:p>
        </p:txBody>
      </p:sp>
      <p:pic>
        <p:nvPicPr>
          <p:cNvPr id="7" name="Picture 6"/>
          <p:cNvPicPr>
            <a:picLocks noChangeAspect="1"/>
          </p:cNvPicPr>
          <p:nvPr/>
        </p:nvPicPr>
        <p:blipFill>
          <a:blip r:embed="rId5"/>
          <a:stretch>
            <a:fillRect/>
          </a:stretch>
        </p:blipFill>
        <p:spPr>
          <a:xfrm>
            <a:off x="176981" y="1543666"/>
            <a:ext cx="1828800" cy="1602805"/>
          </a:xfrm>
          <a:prstGeom prst="rect">
            <a:avLst/>
          </a:prstGeom>
        </p:spPr>
      </p:pic>
      <p:pic>
        <p:nvPicPr>
          <p:cNvPr id="8" name="Picture 7"/>
          <p:cNvPicPr>
            <a:picLocks noChangeAspect="1"/>
          </p:cNvPicPr>
          <p:nvPr/>
        </p:nvPicPr>
        <p:blipFill>
          <a:blip r:embed="rId6"/>
          <a:stretch>
            <a:fillRect/>
          </a:stretch>
        </p:blipFill>
        <p:spPr>
          <a:xfrm>
            <a:off x="176981" y="3268142"/>
            <a:ext cx="1828800" cy="1371600"/>
          </a:xfrm>
          <a:prstGeom prst="rect">
            <a:avLst/>
          </a:prstGeom>
        </p:spPr>
      </p:pic>
      <p:pic>
        <p:nvPicPr>
          <p:cNvPr id="10" name="Picture 9"/>
          <p:cNvPicPr>
            <a:picLocks noChangeAspect="1"/>
          </p:cNvPicPr>
          <p:nvPr/>
        </p:nvPicPr>
        <p:blipFill>
          <a:blip r:embed="rId7"/>
          <a:stretch>
            <a:fillRect/>
          </a:stretch>
        </p:blipFill>
        <p:spPr>
          <a:xfrm>
            <a:off x="176981" y="4761413"/>
            <a:ext cx="1831891" cy="1373918"/>
          </a:xfrm>
          <a:prstGeom prst="rect">
            <a:avLst/>
          </a:prstGeom>
        </p:spPr>
      </p:pic>
    </p:spTree>
    <p:extLst>
      <p:ext uri="{BB962C8B-B14F-4D97-AF65-F5344CB8AC3E}">
        <p14:creationId xmlns:p14="http://schemas.microsoft.com/office/powerpoint/2010/main" val="16453273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5216" y="268044"/>
            <a:ext cx="6554867" cy="595556"/>
          </a:xfrm>
          <a:prstGeom prst="rect">
            <a:avLst/>
          </a:prstGeom>
        </p:spPr>
        <p:txBody>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t>analysis</a:t>
            </a:r>
          </a:p>
        </p:txBody>
      </p:sp>
      <p:sp>
        <p:nvSpPr>
          <p:cNvPr id="2" name="TextBox 1">
            <a:extLst>
              <a:ext uri="{FF2B5EF4-FFF2-40B4-BE49-F238E27FC236}">
                <a16:creationId xmlns:a16="http://schemas.microsoft.com/office/drawing/2014/main" id="{D272A14B-13F4-4565-AE55-80310C78C646}"/>
              </a:ext>
            </a:extLst>
          </p:cNvPr>
          <p:cNvSpPr txBox="1"/>
          <p:nvPr/>
        </p:nvSpPr>
        <p:spPr>
          <a:xfrm>
            <a:off x="331596" y="1395506"/>
            <a:ext cx="4240404" cy="1477328"/>
          </a:xfrm>
          <a:prstGeom prst="rect">
            <a:avLst/>
          </a:prstGeom>
          <a:noFill/>
        </p:spPr>
        <p:txBody>
          <a:bodyPr wrap="square" rtlCol="0">
            <a:spAutoFit/>
          </a:bodyPr>
          <a:lstStyle/>
          <a:p>
            <a:r>
              <a:rPr lang="en-US" dirty="0"/>
              <a:t>Objective:</a:t>
            </a:r>
          </a:p>
          <a:p>
            <a:pPr marL="285750" indent="-285750">
              <a:buFont typeface="Arial" panose="020B0604020202020204" pitchFamily="34" charset="0"/>
              <a:buChar char="•"/>
            </a:pPr>
            <a:r>
              <a:rPr lang="en-US" dirty="0"/>
              <a:t>Predict when the company will reach either revenue goals or worksite employee goals based on prior year growth trends.</a:t>
            </a:r>
          </a:p>
        </p:txBody>
      </p:sp>
      <p:sp>
        <p:nvSpPr>
          <p:cNvPr id="4" name="TextBox 3">
            <a:extLst>
              <a:ext uri="{FF2B5EF4-FFF2-40B4-BE49-F238E27FC236}">
                <a16:creationId xmlns:a16="http://schemas.microsoft.com/office/drawing/2014/main" id="{FDC38E5C-13C4-4F1E-9772-68795FFB7689}"/>
              </a:ext>
            </a:extLst>
          </p:cNvPr>
          <p:cNvSpPr txBox="1"/>
          <p:nvPr/>
        </p:nvSpPr>
        <p:spPr>
          <a:xfrm>
            <a:off x="2451798" y="3404740"/>
            <a:ext cx="4240404" cy="923330"/>
          </a:xfrm>
          <a:prstGeom prst="rect">
            <a:avLst/>
          </a:prstGeom>
          <a:noFill/>
        </p:spPr>
        <p:txBody>
          <a:bodyPr wrap="square" rtlCol="0">
            <a:spAutoFit/>
          </a:bodyPr>
          <a:lstStyle/>
          <a:p>
            <a:pPr marL="285750" indent="-285750">
              <a:buFont typeface="Wingdings" panose="05000000000000000000" pitchFamily="2" charset="2"/>
              <a:buChar char="ü"/>
            </a:pPr>
            <a:r>
              <a:rPr lang="en-US" dirty="0"/>
              <a:t>At the current GP per </a:t>
            </a:r>
            <a:r>
              <a:rPr lang="en-US" dirty="0" err="1"/>
              <a:t>WSE</a:t>
            </a:r>
            <a:r>
              <a:rPr lang="en-US" dirty="0"/>
              <a:t> trends, the </a:t>
            </a:r>
            <a:r>
              <a:rPr lang="en-US" dirty="0" err="1"/>
              <a:t>PEO</a:t>
            </a:r>
            <a:r>
              <a:rPr lang="en-US" dirty="0"/>
              <a:t> will need to reach 5,000 </a:t>
            </a:r>
            <a:r>
              <a:rPr lang="en-US" dirty="0" err="1"/>
              <a:t>WSEs</a:t>
            </a:r>
            <a:r>
              <a:rPr lang="en-US" dirty="0"/>
              <a:t> to reach a $5m GP</a:t>
            </a:r>
          </a:p>
        </p:txBody>
      </p:sp>
      <p:sp>
        <p:nvSpPr>
          <p:cNvPr id="5" name="TextBox 4">
            <a:extLst>
              <a:ext uri="{FF2B5EF4-FFF2-40B4-BE49-F238E27FC236}">
                <a16:creationId xmlns:a16="http://schemas.microsoft.com/office/drawing/2014/main" id="{4FDD2E76-F3B4-47BF-96F6-CEBFEB864CED}"/>
              </a:ext>
            </a:extLst>
          </p:cNvPr>
          <p:cNvSpPr txBox="1"/>
          <p:nvPr/>
        </p:nvSpPr>
        <p:spPr>
          <a:xfrm>
            <a:off x="4572000" y="4859976"/>
            <a:ext cx="4240404"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Number of active </a:t>
            </a:r>
            <a:r>
              <a:rPr lang="en-US" dirty="0" err="1"/>
              <a:t>WSE’s</a:t>
            </a:r>
            <a:r>
              <a:rPr lang="en-US" dirty="0"/>
              <a:t> only accounts for 80% of the variability in GP</a:t>
            </a:r>
          </a:p>
        </p:txBody>
      </p:sp>
    </p:spTree>
    <p:extLst>
      <p:ext uri="{BB962C8B-B14F-4D97-AF65-F5344CB8AC3E}">
        <p14:creationId xmlns:p14="http://schemas.microsoft.com/office/powerpoint/2010/main" val="15672034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5216" y="268044"/>
            <a:ext cx="6554867" cy="595556"/>
          </a:xfrm>
          <a:prstGeom prst="rect">
            <a:avLst/>
          </a:prstGeom>
        </p:spPr>
        <p:txBody>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Project results</a:t>
            </a:r>
          </a:p>
        </p:txBody>
      </p:sp>
      <p:pic>
        <p:nvPicPr>
          <p:cNvPr id="4" name="Picture 3" descr="A close up of a fence&#10;&#10;Description automatically generated">
            <a:extLst>
              <a:ext uri="{FF2B5EF4-FFF2-40B4-BE49-F238E27FC236}">
                <a16:creationId xmlns:a16="http://schemas.microsoft.com/office/drawing/2014/main" id="{DF374FCF-50DC-4915-80DB-76E2CC0623CA}"/>
              </a:ext>
            </a:extLst>
          </p:cNvPr>
          <p:cNvPicPr>
            <a:picLocks noChangeAspect="1"/>
          </p:cNvPicPr>
          <p:nvPr/>
        </p:nvPicPr>
        <p:blipFill>
          <a:blip r:embed="rId2"/>
          <a:stretch>
            <a:fillRect/>
          </a:stretch>
        </p:blipFill>
        <p:spPr>
          <a:xfrm>
            <a:off x="62427" y="1015997"/>
            <a:ext cx="9031111" cy="541866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FFE73C79-8396-4224-AAD8-AC6914524E07}"/>
              </a:ext>
            </a:extLst>
          </p:cNvPr>
          <p:cNvPicPr>
            <a:picLocks noChangeAspect="1"/>
          </p:cNvPicPr>
          <p:nvPr/>
        </p:nvPicPr>
        <p:blipFill>
          <a:blip r:embed="rId3"/>
          <a:stretch>
            <a:fillRect/>
          </a:stretch>
        </p:blipFill>
        <p:spPr>
          <a:xfrm>
            <a:off x="7674115" y="349154"/>
            <a:ext cx="1419423" cy="666843"/>
          </a:xfrm>
          <a:prstGeom prst="rect">
            <a:avLst/>
          </a:prstGeom>
        </p:spPr>
      </p:pic>
    </p:spTree>
    <p:extLst>
      <p:ext uri="{BB962C8B-B14F-4D97-AF65-F5344CB8AC3E}">
        <p14:creationId xmlns:p14="http://schemas.microsoft.com/office/powerpoint/2010/main" val="61868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5216" y="268044"/>
            <a:ext cx="6554867" cy="595556"/>
          </a:xfrm>
          <a:prstGeom prst="rect">
            <a:avLst/>
          </a:prstGeom>
        </p:spPr>
        <p:txBody>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Project results</a:t>
            </a:r>
          </a:p>
        </p:txBody>
      </p:sp>
      <p:pic>
        <p:nvPicPr>
          <p:cNvPr id="5" name="Picture 4" descr="A close up of a fence&#10;&#10;Description automatically generated">
            <a:extLst>
              <a:ext uri="{FF2B5EF4-FFF2-40B4-BE49-F238E27FC236}">
                <a16:creationId xmlns:a16="http://schemas.microsoft.com/office/drawing/2014/main" id="{40E3C50B-04CB-4EA1-AF68-CC9EA1ECF176}"/>
              </a:ext>
            </a:extLst>
          </p:cNvPr>
          <p:cNvPicPr>
            <a:picLocks noChangeAspect="1"/>
          </p:cNvPicPr>
          <p:nvPr/>
        </p:nvPicPr>
        <p:blipFill>
          <a:blip r:embed="rId2"/>
          <a:stretch>
            <a:fillRect/>
          </a:stretch>
        </p:blipFill>
        <p:spPr>
          <a:xfrm>
            <a:off x="68867" y="1128859"/>
            <a:ext cx="8965065" cy="5336838"/>
          </a:xfrm>
          <a:prstGeom prst="rect">
            <a:avLst/>
          </a:prstGeom>
        </p:spPr>
      </p:pic>
      <p:pic>
        <p:nvPicPr>
          <p:cNvPr id="7" name="Picture 6" descr="A picture containing bird&#10;&#10;Description automatically generated">
            <a:extLst>
              <a:ext uri="{FF2B5EF4-FFF2-40B4-BE49-F238E27FC236}">
                <a16:creationId xmlns:a16="http://schemas.microsoft.com/office/drawing/2014/main" id="{8BE346C7-38BC-4351-BCE2-4028CB2EEF29}"/>
              </a:ext>
            </a:extLst>
          </p:cNvPr>
          <p:cNvPicPr>
            <a:picLocks noChangeAspect="1"/>
          </p:cNvPicPr>
          <p:nvPr/>
        </p:nvPicPr>
        <p:blipFill>
          <a:blip r:embed="rId3"/>
          <a:stretch>
            <a:fillRect/>
          </a:stretch>
        </p:blipFill>
        <p:spPr>
          <a:xfrm>
            <a:off x="7585930" y="100015"/>
            <a:ext cx="1448002" cy="1028844"/>
          </a:xfrm>
          <a:prstGeom prst="rect">
            <a:avLst/>
          </a:prstGeom>
        </p:spPr>
      </p:pic>
    </p:spTree>
    <p:extLst>
      <p:ext uri="{BB962C8B-B14F-4D97-AF65-F5344CB8AC3E}">
        <p14:creationId xmlns:p14="http://schemas.microsoft.com/office/powerpoint/2010/main" val="363968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216" y="268044"/>
            <a:ext cx="6554867" cy="527823"/>
          </a:xfrm>
        </p:spPr>
        <p:txBody>
          <a:bodyPr>
            <a:noAutofit/>
          </a:bodyPr>
          <a:lstStyle/>
          <a:p>
            <a:r>
              <a:rPr lang="en-US" dirty="0"/>
              <a:t>Agenda</a:t>
            </a:r>
          </a:p>
        </p:txBody>
      </p:sp>
      <p:sp>
        <p:nvSpPr>
          <p:cNvPr id="3" name="TextBox 2"/>
          <p:cNvSpPr txBox="1"/>
          <p:nvPr/>
        </p:nvSpPr>
        <p:spPr>
          <a:xfrm>
            <a:off x="2461283" y="1012954"/>
            <a:ext cx="4368800" cy="4832092"/>
          </a:xfrm>
          <a:prstGeom prst="rect">
            <a:avLst/>
          </a:prstGeom>
          <a:noFill/>
        </p:spPr>
        <p:txBody>
          <a:bodyPr wrap="square" rtlCol="0">
            <a:spAutoFit/>
          </a:bodyPr>
          <a:lstStyle/>
          <a:p>
            <a:pPr marL="285750" indent="-285750">
              <a:spcBef>
                <a:spcPts val="600"/>
              </a:spcBef>
              <a:buFont typeface="Wingdings" charset="2"/>
              <a:buChar char="§"/>
            </a:pPr>
            <a:r>
              <a:rPr lang="en-US" sz="2000" dirty="0">
                <a:latin typeface="+mj-lt"/>
              </a:rPr>
              <a:t>Introductions</a:t>
            </a:r>
          </a:p>
          <a:p>
            <a:pPr marL="285750" indent="-285750">
              <a:spcBef>
                <a:spcPts val="600"/>
              </a:spcBef>
              <a:buFont typeface="Wingdings" charset="2"/>
              <a:buChar char="§"/>
            </a:pPr>
            <a:r>
              <a:rPr lang="en-US" sz="2000" dirty="0">
                <a:latin typeface="+mj-lt"/>
              </a:rPr>
              <a:t>Industry Insights</a:t>
            </a:r>
          </a:p>
          <a:p>
            <a:pPr marL="742950" lvl="1" indent="-285750">
              <a:spcBef>
                <a:spcPts val="600"/>
              </a:spcBef>
              <a:buFont typeface="Wingdings" charset="2"/>
              <a:buChar char="§"/>
            </a:pPr>
            <a:r>
              <a:rPr lang="en-US" dirty="0">
                <a:latin typeface="+mj-lt"/>
              </a:rPr>
              <a:t>Overview</a:t>
            </a:r>
          </a:p>
          <a:p>
            <a:pPr marL="742950" lvl="1" indent="-285750">
              <a:spcBef>
                <a:spcPts val="600"/>
              </a:spcBef>
              <a:buFont typeface="Wingdings" charset="2"/>
              <a:buChar char="§"/>
            </a:pPr>
            <a:r>
              <a:rPr lang="en-US" dirty="0">
                <a:latin typeface="+mj-lt"/>
              </a:rPr>
              <a:t>Key Objectives</a:t>
            </a:r>
          </a:p>
          <a:p>
            <a:pPr marL="285750" indent="-285750">
              <a:spcBef>
                <a:spcPts val="600"/>
              </a:spcBef>
              <a:buFont typeface="Wingdings" charset="2"/>
              <a:buChar char="§"/>
            </a:pPr>
            <a:r>
              <a:rPr lang="en-US" sz="2000" dirty="0">
                <a:latin typeface="+mj-lt"/>
              </a:rPr>
              <a:t>Used technologies &amp; Method</a:t>
            </a:r>
          </a:p>
          <a:p>
            <a:pPr marL="742950" lvl="1" indent="-285750">
              <a:spcBef>
                <a:spcPts val="600"/>
              </a:spcBef>
              <a:buFont typeface="Wingdings" charset="2"/>
              <a:buChar char="§"/>
            </a:pPr>
            <a:r>
              <a:rPr lang="en-US" dirty="0">
                <a:latin typeface="+mj-lt"/>
              </a:rPr>
              <a:t>R programming</a:t>
            </a:r>
          </a:p>
          <a:p>
            <a:pPr marL="742950" lvl="1" indent="-285750">
              <a:spcBef>
                <a:spcPts val="600"/>
              </a:spcBef>
              <a:buFont typeface="Wingdings" charset="2"/>
              <a:buChar char="§"/>
            </a:pPr>
            <a:r>
              <a:rPr lang="en-US" dirty="0">
                <a:latin typeface="+mj-lt"/>
              </a:rPr>
              <a:t>Python programming</a:t>
            </a:r>
          </a:p>
          <a:p>
            <a:pPr marL="285750" indent="-285750">
              <a:spcBef>
                <a:spcPts val="600"/>
              </a:spcBef>
              <a:buFont typeface="Wingdings" charset="2"/>
              <a:buChar char="§"/>
            </a:pPr>
            <a:r>
              <a:rPr lang="en-US" sz="2000" dirty="0">
                <a:latin typeface="+mj-lt"/>
              </a:rPr>
              <a:t>Project Results</a:t>
            </a:r>
          </a:p>
          <a:p>
            <a:pPr marL="742950" lvl="1" indent="-285750">
              <a:spcBef>
                <a:spcPts val="600"/>
              </a:spcBef>
              <a:buFont typeface="Wingdings" charset="2"/>
              <a:buChar char="§"/>
            </a:pPr>
            <a:r>
              <a:rPr lang="en-US" dirty="0">
                <a:latin typeface="+mj-lt"/>
              </a:rPr>
              <a:t>Analysis</a:t>
            </a:r>
          </a:p>
          <a:p>
            <a:pPr marL="742950" lvl="1" indent="-285750">
              <a:spcBef>
                <a:spcPts val="600"/>
              </a:spcBef>
              <a:buFont typeface="Wingdings" charset="2"/>
              <a:buChar char="§"/>
            </a:pPr>
            <a:r>
              <a:rPr lang="en-US" dirty="0">
                <a:latin typeface="+mj-lt"/>
              </a:rPr>
              <a:t>Key findings</a:t>
            </a:r>
          </a:p>
          <a:p>
            <a:pPr marL="285750" indent="-285750">
              <a:spcBef>
                <a:spcPts val="600"/>
              </a:spcBef>
              <a:buFont typeface="Wingdings" charset="2"/>
              <a:buChar char="§"/>
            </a:pPr>
            <a:r>
              <a:rPr lang="en-US" sz="2000" dirty="0">
                <a:latin typeface="+mj-lt"/>
              </a:rPr>
              <a:t>Conclusions</a:t>
            </a:r>
          </a:p>
          <a:p>
            <a:pPr marL="285750" indent="-285750">
              <a:spcBef>
                <a:spcPts val="600"/>
              </a:spcBef>
              <a:buFont typeface="Wingdings" charset="2"/>
              <a:buChar char="§"/>
            </a:pPr>
            <a:r>
              <a:rPr lang="en-US" sz="2000" dirty="0">
                <a:latin typeface="+mj-lt"/>
              </a:rPr>
              <a:t>Next steps</a:t>
            </a:r>
          </a:p>
          <a:p>
            <a:pPr marL="285750" indent="-285750">
              <a:spcBef>
                <a:spcPts val="600"/>
              </a:spcBef>
              <a:buFont typeface="Wingdings" charset="2"/>
              <a:buChar char="§"/>
            </a:pPr>
            <a:r>
              <a:rPr lang="en-US" sz="2000" dirty="0">
                <a:latin typeface="+mj-lt"/>
              </a:rPr>
              <a:t>Q&amp;A</a:t>
            </a:r>
          </a:p>
        </p:txBody>
      </p:sp>
    </p:spTree>
    <p:extLst>
      <p:ext uri="{BB962C8B-B14F-4D97-AF65-F5344CB8AC3E}">
        <p14:creationId xmlns:p14="http://schemas.microsoft.com/office/powerpoint/2010/main" val="3553041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6727" y="258212"/>
            <a:ext cx="8760629" cy="862665"/>
          </a:xfrm>
          <a:prstGeom prst="rect">
            <a:avLst/>
          </a:prstGeom>
        </p:spPr>
        <p:txBody>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ts val="600"/>
              </a:spcBef>
              <a:spcAft>
                <a:spcPts val="600"/>
              </a:spcAft>
              <a:buClrTx/>
              <a:buSzTx/>
              <a:buFontTx/>
              <a:buNone/>
              <a:tabLst/>
              <a:defRPr/>
            </a:pPr>
            <a:r>
              <a:rPr kumimoji="0" lang="en-US" sz="2400" b="0" i="0" u="none" strike="noStrike" kern="1200" cap="all" spc="0" normalizeH="0" baseline="0" noProof="0" dirty="0">
                <a:ln w="3175" cmpd="sng">
                  <a:noFill/>
                </a:ln>
                <a:solidFill>
                  <a:prstClr val="white"/>
                </a:solidFill>
                <a:effectLst/>
                <a:uLnTx/>
                <a:uFillTx/>
                <a:latin typeface="Calibri Light" panose="020F0302020204030204"/>
                <a:ea typeface="+mj-ea"/>
                <a:cs typeface="+mj-cs"/>
              </a:rPr>
              <a:t>Create a model to predict number of INT_EE needed by Department to reach WS_EE goals</a:t>
            </a:r>
          </a:p>
        </p:txBody>
      </p:sp>
      <p:sp>
        <p:nvSpPr>
          <p:cNvPr id="5" name="Rectangle 4"/>
          <p:cNvSpPr/>
          <p:nvPr/>
        </p:nvSpPr>
        <p:spPr>
          <a:xfrm>
            <a:off x="186726" y="1344879"/>
            <a:ext cx="6214073" cy="2092881"/>
          </a:xfrm>
          <a:prstGeom prst="rect">
            <a:avLst/>
          </a:prstGeom>
        </p:spPr>
        <p:txBody>
          <a:bodyPr wrap="square">
            <a:spAutoFit/>
          </a:bodyPr>
          <a:lstStyle/>
          <a:p>
            <a:pPr marL="285750" marR="0" lvl="0" indent="-285750" algn="l" defTabSz="457200" rtl="0" eaLnBrk="1" fontAlgn="auto" latinLnBrk="0" hangingPunct="1">
              <a:lnSpc>
                <a:spcPct val="100000"/>
              </a:lnSpc>
              <a:spcBef>
                <a:spcPts val="600"/>
              </a:spcBef>
              <a:spcAft>
                <a:spcPts val="600"/>
              </a:spcAft>
              <a:buClrTx/>
              <a:buSzTx/>
              <a:buFont typeface="Wingdings" charset="2"/>
              <a:buChar char="§"/>
              <a:tabLst/>
              <a:defRPr/>
            </a:pPr>
            <a:r>
              <a:rPr kumimoji="0" lang="en-US" sz="2400" b="0" i="0" u="none" strike="noStrike" kern="1200" cap="none" spc="0" normalizeH="0" baseline="0" noProof="0" dirty="0">
                <a:ln>
                  <a:noFill/>
                </a:ln>
                <a:solidFill>
                  <a:prstClr val="white"/>
                </a:solidFill>
                <a:effectLst/>
                <a:uLnTx/>
                <a:uFillTx/>
                <a:latin typeface="Calibri Light" panose="020F0302020204030204"/>
                <a:ea typeface="+mn-ea"/>
                <a:cs typeface="+mn-cs"/>
              </a:rPr>
              <a:t>Used Linear regression model to help us predict what combination of INT_EE will give us a better ratio</a:t>
            </a:r>
          </a:p>
          <a:p>
            <a:pPr marL="285750" marR="0" lvl="0" indent="-285750" algn="l" defTabSz="457200" rtl="0" eaLnBrk="1" fontAlgn="auto" latinLnBrk="0" hangingPunct="1">
              <a:lnSpc>
                <a:spcPct val="100000"/>
              </a:lnSpc>
              <a:spcBef>
                <a:spcPts val="600"/>
              </a:spcBef>
              <a:spcAft>
                <a:spcPts val="600"/>
              </a:spcAft>
              <a:buClrTx/>
              <a:buSzTx/>
              <a:buFont typeface="Wingdings" charset="2"/>
              <a:buChar char="§"/>
              <a:tabLst/>
              <a:defRPr/>
            </a:pPr>
            <a:r>
              <a:rPr kumimoji="0" lang="en-US" sz="2400" b="0" i="0" u="none" strike="noStrike" kern="1200" cap="none" spc="0" normalizeH="0" baseline="0" noProof="0" dirty="0">
                <a:ln>
                  <a:noFill/>
                </a:ln>
                <a:solidFill>
                  <a:prstClr val="white"/>
                </a:solidFill>
                <a:effectLst/>
                <a:uLnTx/>
                <a:uFillTx/>
                <a:latin typeface="Calibri Light" panose="020F0302020204030204"/>
                <a:ea typeface="+mn-ea"/>
                <a:cs typeface="+mn-cs"/>
              </a:rPr>
              <a:t>Generated over 1,000 random combinations of INT_EE values vs benchmark ratio</a:t>
            </a:r>
          </a:p>
        </p:txBody>
      </p:sp>
      <p:pic>
        <p:nvPicPr>
          <p:cNvPr id="2" name="Picture 1"/>
          <p:cNvPicPr>
            <a:picLocks noChangeAspect="1"/>
          </p:cNvPicPr>
          <p:nvPr/>
        </p:nvPicPr>
        <p:blipFill>
          <a:blip r:embed="rId3"/>
          <a:stretch>
            <a:fillRect/>
          </a:stretch>
        </p:blipFill>
        <p:spPr>
          <a:xfrm>
            <a:off x="1131691" y="3559990"/>
            <a:ext cx="6870700" cy="2159000"/>
          </a:xfrm>
          <a:prstGeom prst="rect">
            <a:avLst/>
          </a:prstGeom>
        </p:spPr>
      </p:pic>
      <p:sp>
        <p:nvSpPr>
          <p:cNvPr id="6" name="Rectangle 5"/>
          <p:cNvSpPr/>
          <p:nvPr/>
        </p:nvSpPr>
        <p:spPr>
          <a:xfrm>
            <a:off x="1131691" y="3958544"/>
            <a:ext cx="6870700" cy="300942"/>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p:cNvPicPr>
            <a:picLocks noChangeAspect="1"/>
          </p:cNvPicPr>
          <p:nvPr/>
        </p:nvPicPr>
        <p:blipFill>
          <a:blip r:embed="rId4"/>
          <a:stretch>
            <a:fillRect/>
          </a:stretch>
        </p:blipFill>
        <p:spPr>
          <a:xfrm>
            <a:off x="1131691" y="6256444"/>
            <a:ext cx="6870700" cy="419100"/>
          </a:xfrm>
          <a:prstGeom prst="rect">
            <a:avLst/>
          </a:prstGeom>
        </p:spPr>
      </p:pic>
      <p:sp>
        <p:nvSpPr>
          <p:cNvPr id="12" name="TextBox 11"/>
          <p:cNvSpPr txBox="1"/>
          <p:nvPr/>
        </p:nvSpPr>
        <p:spPr>
          <a:xfrm>
            <a:off x="486132" y="5823163"/>
            <a:ext cx="215289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Calibri Light" panose="020F0302020204030204"/>
                <a:ea typeface="+mn-ea"/>
                <a:cs typeface="+mn-cs"/>
              </a:rPr>
              <a:t>Current INT_EE</a:t>
            </a:r>
          </a:p>
        </p:txBody>
      </p:sp>
    </p:spTree>
    <p:extLst>
      <p:ext uri="{BB962C8B-B14F-4D97-AF65-F5344CB8AC3E}">
        <p14:creationId xmlns:p14="http://schemas.microsoft.com/office/powerpoint/2010/main" val="19711638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5216" y="268044"/>
            <a:ext cx="6554867" cy="595556"/>
          </a:xfrm>
          <a:prstGeom prst="rect">
            <a:avLst/>
          </a:prstGeom>
        </p:spPr>
        <p:txBody>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t>Project results</a:t>
            </a:r>
          </a:p>
        </p:txBody>
      </p:sp>
      <p:pic>
        <p:nvPicPr>
          <p:cNvPr id="4" name="Picture 3"/>
          <p:cNvPicPr>
            <a:picLocks noChangeAspect="1"/>
          </p:cNvPicPr>
          <p:nvPr/>
        </p:nvPicPr>
        <p:blipFill>
          <a:blip r:embed="rId2"/>
          <a:stretch>
            <a:fillRect/>
          </a:stretch>
        </p:blipFill>
        <p:spPr>
          <a:xfrm>
            <a:off x="60206" y="1285165"/>
            <a:ext cx="4444062" cy="5166435"/>
          </a:xfrm>
          <a:prstGeom prst="rect">
            <a:avLst/>
          </a:prstGeom>
        </p:spPr>
      </p:pic>
      <p:pic>
        <p:nvPicPr>
          <p:cNvPr id="5" name="Picture 4"/>
          <p:cNvPicPr>
            <a:picLocks noChangeAspect="1"/>
          </p:cNvPicPr>
          <p:nvPr/>
        </p:nvPicPr>
        <p:blipFill>
          <a:blip r:embed="rId3"/>
          <a:stretch>
            <a:fillRect/>
          </a:stretch>
        </p:blipFill>
        <p:spPr>
          <a:xfrm>
            <a:off x="4551611" y="1285165"/>
            <a:ext cx="4556944" cy="5166435"/>
          </a:xfrm>
          <a:prstGeom prst="rect">
            <a:avLst/>
          </a:prstGeom>
        </p:spPr>
      </p:pic>
    </p:spTree>
    <p:extLst>
      <p:ext uri="{BB962C8B-B14F-4D97-AF65-F5344CB8AC3E}">
        <p14:creationId xmlns:p14="http://schemas.microsoft.com/office/powerpoint/2010/main" val="41150084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5216" y="268044"/>
            <a:ext cx="6554867" cy="595556"/>
          </a:xfrm>
          <a:prstGeom prst="rect">
            <a:avLst/>
          </a:prstGeom>
        </p:spPr>
        <p:txBody>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t>summary</a:t>
            </a:r>
          </a:p>
        </p:txBody>
      </p:sp>
      <p:sp>
        <p:nvSpPr>
          <p:cNvPr id="4" name="TextBox 3"/>
          <p:cNvSpPr txBox="1"/>
          <p:nvPr/>
        </p:nvSpPr>
        <p:spPr>
          <a:xfrm>
            <a:off x="2113619" y="863600"/>
            <a:ext cx="6202505" cy="5816977"/>
          </a:xfrm>
          <a:prstGeom prst="rect">
            <a:avLst/>
          </a:prstGeom>
          <a:noFill/>
        </p:spPr>
        <p:txBody>
          <a:bodyPr wrap="square" rtlCol="0">
            <a:spAutoFit/>
          </a:bodyPr>
          <a:lstStyle/>
          <a:p>
            <a:pPr marL="285750" indent="-285750">
              <a:spcBef>
                <a:spcPts val="600"/>
              </a:spcBef>
              <a:spcAft>
                <a:spcPts val="600"/>
              </a:spcAft>
              <a:buFont typeface="Wingdings" charset="2"/>
              <a:buChar char="§"/>
            </a:pPr>
            <a:r>
              <a:rPr lang="en-US" sz="2400" dirty="0">
                <a:latin typeface="+mj-lt"/>
              </a:rPr>
              <a:t>The </a:t>
            </a:r>
            <a:r>
              <a:rPr lang="en-US" sz="2400" dirty="0" err="1">
                <a:latin typeface="+mj-lt"/>
              </a:rPr>
              <a:t>WSE</a:t>
            </a:r>
            <a:r>
              <a:rPr lang="en-US" sz="2400" dirty="0">
                <a:latin typeface="+mj-lt"/>
              </a:rPr>
              <a:t> to internal EE ratio (with Sales) performance is </a:t>
            </a:r>
            <a:r>
              <a:rPr lang="en-US" sz="2400" b="1" dirty="0">
                <a:latin typeface="+mj-lt"/>
              </a:rPr>
              <a:t>36% better </a:t>
            </a:r>
            <a:r>
              <a:rPr lang="en-US" sz="2400" dirty="0">
                <a:latin typeface="+mj-lt"/>
              </a:rPr>
              <a:t>than benchmark companies - 150  vs  110</a:t>
            </a:r>
          </a:p>
          <a:p>
            <a:pPr marL="285750" indent="-285750">
              <a:spcBef>
                <a:spcPts val="600"/>
              </a:spcBef>
              <a:spcAft>
                <a:spcPts val="600"/>
              </a:spcAft>
              <a:buFont typeface="Wingdings" charset="2"/>
              <a:buChar char="§"/>
            </a:pPr>
            <a:endParaRPr lang="en-US" sz="2400" dirty="0">
              <a:latin typeface="+mj-lt"/>
            </a:endParaRPr>
          </a:p>
          <a:p>
            <a:pPr marL="285750" indent="-285750">
              <a:spcBef>
                <a:spcPts val="600"/>
              </a:spcBef>
              <a:spcAft>
                <a:spcPts val="600"/>
              </a:spcAft>
              <a:buFont typeface="Wingdings" charset="2"/>
              <a:buChar char="§"/>
            </a:pPr>
            <a:r>
              <a:rPr lang="en-US" sz="2400" dirty="0">
                <a:latin typeface="+mj-lt"/>
              </a:rPr>
              <a:t>The </a:t>
            </a:r>
            <a:r>
              <a:rPr lang="en-US" sz="2400" dirty="0" err="1">
                <a:latin typeface="+mj-lt"/>
              </a:rPr>
              <a:t>WSE</a:t>
            </a:r>
            <a:r>
              <a:rPr lang="en-US" sz="2400" dirty="0">
                <a:latin typeface="+mj-lt"/>
              </a:rPr>
              <a:t> to internal EE ratio (without Sales) performance is </a:t>
            </a:r>
            <a:r>
              <a:rPr lang="en-US" sz="2400" b="1" dirty="0">
                <a:latin typeface="+mj-lt"/>
              </a:rPr>
              <a:t>60% better </a:t>
            </a:r>
            <a:r>
              <a:rPr lang="en-US" sz="2400" dirty="0">
                <a:latin typeface="+mj-lt"/>
              </a:rPr>
              <a:t>than benchmark companies - 207  vs 129</a:t>
            </a:r>
          </a:p>
          <a:p>
            <a:pPr marL="285750" indent="-285750">
              <a:spcBef>
                <a:spcPts val="600"/>
              </a:spcBef>
              <a:spcAft>
                <a:spcPts val="600"/>
              </a:spcAft>
              <a:buFont typeface="Wingdings" charset="2"/>
              <a:buChar char="§"/>
            </a:pPr>
            <a:endParaRPr lang="en-US" sz="2400" dirty="0">
              <a:latin typeface="+mj-lt"/>
            </a:endParaRPr>
          </a:p>
          <a:p>
            <a:pPr marL="285750" indent="-285750">
              <a:spcBef>
                <a:spcPts val="600"/>
              </a:spcBef>
              <a:spcAft>
                <a:spcPts val="600"/>
              </a:spcAft>
              <a:buFont typeface="Wingdings" charset="2"/>
              <a:buChar char="§"/>
            </a:pPr>
            <a:r>
              <a:rPr lang="en-US" sz="2400" dirty="0"/>
              <a:t>The annual GP by active </a:t>
            </a:r>
            <a:r>
              <a:rPr lang="en-US" sz="2400" dirty="0" err="1"/>
              <a:t>WSE</a:t>
            </a:r>
            <a:r>
              <a:rPr lang="en-US" sz="2400" dirty="0"/>
              <a:t> is $1,285 – nearly 20% below the benchmark of $1,595</a:t>
            </a:r>
          </a:p>
          <a:p>
            <a:pPr marL="285750" indent="-285750">
              <a:spcBef>
                <a:spcPts val="600"/>
              </a:spcBef>
              <a:spcAft>
                <a:spcPts val="600"/>
              </a:spcAft>
              <a:buFont typeface="Wingdings" charset="2"/>
              <a:buChar char="§"/>
            </a:pPr>
            <a:endParaRPr lang="en-US" sz="2400" dirty="0"/>
          </a:p>
          <a:p>
            <a:pPr marL="285750" indent="-285750">
              <a:spcBef>
                <a:spcPts val="600"/>
              </a:spcBef>
              <a:spcAft>
                <a:spcPts val="600"/>
              </a:spcAft>
              <a:buFont typeface="Wingdings" charset="2"/>
              <a:buChar char="§"/>
            </a:pPr>
            <a:r>
              <a:rPr lang="en-US" sz="2400" dirty="0"/>
              <a:t>Number of active </a:t>
            </a:r>
            <a:r>
              <a:rPr lang="en-US" sz="2400" dirty="0" err="1"/>
              <a:t>WSE’s</a:t>
            </a:r>
            <a:r>
              <a:rPr lang="en-US" sz="2400" dirty="0"/>
              <a:t> only accounts for 80% of the variability in GP</a:t>
            </a:r>
          </a:p>
        </p:txBody>
      </p:sp>
    </p:spTree>
    <p:extLst>
      <p:ext uri="{BB962C8B-B14F-4D97-AF65-F5344CB8AC3E}">
        <p14:creationId xmlns:p14="http://schemas.microsoft.com/office/powerpoint/2010/main" val="17004270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464" y="2557396"/>
            <a:ext cx="7645404" cy="1227206"/>
          </a:xfrm>
          <a:prstGeom prst="rect">
            <a:avLst/>
          </a:prstGeom>
          <a:solidFill>
            <a:schemeClr val="tx1"/>
          </a:solidFill>
        </p:spPr>
        <p:txBody>
          <a:bodyPr vert="horz" lIns="91440" tIns="45720" rIns="91440" bIns="45720" rtlCol="0" anchor="ctr">
            <a:noAutofit/>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spcAft>
                <a:spcPts val="600"/>
              </a:spcAft>
            </a:pPr>
            <a:r>
              <a:rPr lang="en-US" sz="4400" b="1" dirty="0">
                <a:solidFill>
                  <a:srgbClr val="002060"/>
                </a:solidFill>
              </a:rPr>
              <a:t>conclusions</a:t>
            </a:r>
          </a:p>
        </p:txBody>
      </p:sp>
    </p:spTree>
    <p:extLst>
      <p:ext uri="{BB962C8B-B14F-4D97-AF65-F5344CB8AC3E}">
        <p14:creationId xmlns:p14="http://schemas.microsoft.com/office/powerpoint/2010/main" val="14238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5216" y="268044"/>
            <a:ext cx="6554867" cy="595556"/>
          </a:xfrm>
          <a:prstGeom prst="rect">
            <a:avLst/>
          </a:prstGeom>
        </p:spPr>
        <p:txBody>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t>Conclusions</a:t>
            </a:r>
          </a:p>
        </p:txBody>
      </p:sp>
      <p:sp>
        <p:nvSpPr>
          <p:cNvPr id="2" name="TextBox 1">
            <a:extLst>
              <a:ext uri="{FF2B5EF4-FFF2-40B4-BE49-F238E27FC236}">
                <a16:creationId xmlns:a16="http://schemas.microsoft.com/office/drawing/2014/main" id="{892C68EB-16B5-4E84-A028-172F602E75C3}"/>
              </a:ext>
            </a:extLst>
          </p:cNvPr>
          <p:cNvSpPr txBox="1"/>
          <p:nvPr/>
        </p:nvSpPr>
        <p:spPr>
          <a:xfrm>
            <a:off x="1482132" y="1234644"/>
            <a:ext cx="6179736" cy="5355312"/>
          </a:xfrm>
          <a:prstGeom prst="rect">
            <a:avLst/>
          </a:prstGeom>
          <a:noFill/>
        </p:spPr>
        <p:txBody>
          <a:bodyPr wrap="square" rtlCol="0">
            <a:spAutoFit/>
          </a:bodyPr>
          <a:lstStyle/>
          <a:p>
            <a:pPr marL="285750" indent="-285750">
              <a:buFont typeface="Arial" panose="020B0604020202020204" pitchFamily="34" charset="0"/>
              <a:buChar char="•"/>
            </a:pPr>
            <a:r>
              <a:rPr lang="en-US" dirty="0"/>
              <a:t>The company is exceeding benchmarks for </a:t>
            </a:r>
            <a:r>
              <a:rPr lang="en-US" dirty="0" err="1"/>
              <a:t>WSE’s</a:t>
            </a:r>
            <a:r>
              <a:rPr lang="en-US" dirty="0"/>
              <a:t> both with and without including Sales. However, they are significantly lower than the GP per </a:t>
            </a:r>
            <a:r>
              <a:rPr lang="en-US" dirty="0" err="1"/>
              <a:t>WSE</a:t>
            </a:r>
            <a:r>
              <a:rPr lang="en-US" dirty="0"/>
              <a:t> benchmark. This would indicate that internal EE’s are working efficiently and effectively, however pricing may need to be evaluated across the board on revenue streams, or additional revenue streams need to be considered.</a:t>
            </a:r>
          </a:p>
          <a:p>
            <a:endParaRPr lang="en-US" dirty="0"/>
          </a:p>
          <a:p>
            <a:pPr marL="285750" indent="-285750">
              <a:buFont typeface="Arial" panose="020B0604020202020204" pitchFamily="34" charset="0"/>
              <a:buChar char="•"/>
            </a:pPr>
            <a:r>
              <a:rPr lang="en-US" dirty="0" err="1"/>
              <a:t>WSEs</a:t>
            </a:r>
            <a:r>
              <a:rPr lang="en-US" dirty="0"/>
              <a:t> only account for 80% of the variability in GP, indicating that although this is the most significant influence on GP, there is another 20% that could be explained by a number of other factors and these should be identified and analyzed.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Internal EE ratios by department were analyzed for ideal outcomes for GP per </a:t>
            </a:r>
            <a:r>
              <a:rPr lang="en-US" dirty="0" err="1"/>
              <a:t>WSE</a:t>
            </a:r>
            <a:r>
              <a:rPr lang="en-US" dirty="0"/>
              <a:t>. Although random outcome generators and machine learning are very useful tools, they are only as good as the data they have, and that can sometimes lead to ideal outcomes that don’t always make sense in a real working environment.</a:t>
            </a:r>
          </a:p>
        </p:txBody>
      </p:sp>
    </p:spTree>
    <p:extLst>
      <p:ext uri="{BB962C8B-B14F-4D97-AF65-F5344CB8AC3E}">
        <p14:creationId xmlns:p14="http://schemas.microsoft.com/office/powerpoint/2010/main" val="15041841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294564" y="1496257"/>
            <a:ext cx="6554867" cy="747956"/>
          </a:xfrm>
          <a:prstGeom prst="rect">
            <a:avLst/>
          </a:prstGeom>
        </p:spPr>
        <p:txBody>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400" b="1" dirty="0"/>
              <a:t>QUESTIONS?</a:t>
            </a:r>
          </a:p>
        </p:txBody>
      </p:sp>
      <p:pic>
        <p:nvPicPr>
          <p:cNvPr id="2" name="Picture 1"/>
          <p:cNvPicPr>
            <a:picLocks noChangeAspect="1"/>
          </p:cNvPicPr>
          <p:nvPr/>
        </p:nvPicPr>
        <p:blipFill rotWithShape="1">
          <a:blip r:embed="rId2"/>
          <a:srcRect l="15483" t="11331" r="5968" b="7702"/>
          <a:stretch/>
        </p:blipFill>
        <p:spPr>
          <a:xfrm>
            <a:off x="3254476" y="2244213"/>
            <a:ext cx="2635045" cy="2716206"/>
          </a:xfrm>
          <a:prstGeom prst="rect">
            <a:avLst/>
          </a:prstGeom>
        </p:spPr>
      </p:pic>
    </p:spTree>
    <p:extLst>
      <p:ext uri="{BB962C8B-B14F-4D97-AF65-F5344CB8AC3E}">
        <p14:creationId xmlns:p14="http://schemas.microsoft.com/office/powerpoint/2010/main" val="7887159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464" y="2557396"/>
            <a:ext cx="7645404" cy="1227206"/>
          </a:xfrm>
          <a:prstGeom prst="rect">
            <a:avLst/>
          </a:prstGeom>
          <a:solidFill>
            <a:schemeClr val="tx1"/>
          </a:solidFill>
        </p:spPr>
        <p:txBody>
          <a:bodyPr vert="horz" lIns="91440" tIns="45720" rIns="91440" bIns="45720" rtlCol="0" anchor="ctr">
            <a:noAutofit/>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spcAft>
                <a:spcPts val="600"/>
              </a:spcAft>
            </a:pPr>
            <a:r>
              <a:rPr lang="en-US" sz="4400" b="1" dirty="0">
                <a:solidFill>
                  <a:srgbClr val="002060"/>
                </a:solidFill>
              </a:rPr>
              <a:t>Next steps</a:t>
            </a:r>
          </a:p>
        </p:txBody>
      </p:sp>
    </p:spTree>
    <p:extLst>
      <p:ext uri="{BB962C8B-B14F-4D97-AF65-F5344CB8AC3E}">
        <p14:creationId xmlns:p14="http://schemas.microsoft.com/office/powerpoint/2010/main" val="16164445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5216" y="268044"/>
            <a:ext cx="6554867" cy="595556"/>
          </a:xfrm>
          <a:prstGeom prst="rect">
            <a:avLst/>
          </a:prstGeom>
        </p:spPr>
        <p:txBody>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t>next steps</a:t>
            </a:r>
          </a:p>
        </p:txBody>
      </p:sp>
    </p:spTree>
    <p:extLst>
      <p:ext uri="{BB962C8B-B14F-4D97-AF65-F5344CB8AC3E}">
        <p14:creationId xmlns:p14="http://schemas.microsoft.com/office/powerpoint/2010/main" val="5887493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5216" y="268044"/>
            <a:ext cx="6554867" cy="595556"/>
          </a:xfrm>
          <a:prstGeom prst="rect">
            <a:avLst/>
          </a:prstGeom>
        </p:spPr>
        <p:txBody>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t>overview</a:t>
            </a:r>
          </a:p>
        </p:txBody>
      </p:sp>
      <p:sp>
        <p:nvSpPr>
          <p:cNvPr id="5" name="TextBox 4"/>
          <p:cNvSpPr txBox="1"/>
          <p:nvPr/>
        </p:nvSpPr>
        <p:spPr>
          <a:xfrm>
            <a:off x="906305" y="1051865"/>
            <a:ext cx="7010030" cy="5016758"/>
          </a:xfrm>
          <a:prstGeom prst="rect">
            <a:avLst/>
          </a:prstGeom>
          <a:noFill/>
        </p:spPr>
        <p:txBody>
          <a:bodyPr wrap="square" rtlCol="0">
            <a:spAutoFit/>
          </a:bodyPr>
          <a:lstStyle/>
          <a:p>
            <a:pPr marL="285750" indent="-285750">
              <a:spcBef>
                <a:spcPts val="600"/>
              </a:spcBef>
              <a:spcAft>
                <a:spcPts val="600"/>
              </a:spcAft>
              <a:buFont typeface="Wingdings" charset="2"/>
              <a:buChar char="§"/>
            </a:pPr>
            <a:r>
              <a:rPr lang="en-US" sz="2000" dirty="0">
                <a:latin typeface="+mj-lt"/>
              </a:rPr>
              <a:t>PEOs provide access to cost-effective training and development</a:t>
            </a:r>
          </a:p>
          <a:p>
            <a:pPr marL="285750" indent="-285750">
              <a:spcBef>
                <a:spcPts val="600"/>
              </a:spcBef>
              <a:spcAft>
                <a:spcPts val="600"/>
              </a:spcAft>
              <a:buFont typeface="Wingdings" charset="2"/>
              <a:buChar char="§"/>
            </a:pPr>
            <a:r>
              <a:rPr lang="en-US" sz="2000" dirty="0">
                <a:latin typeface="+mj-lt"/>
              </a:rPr>
              <a:t>50% of business using PEOs are less likely to fail</a:t>
            </a:r>
          </a:p>
          <a:p>
            <a:pPr marL="285750" indent="-285750">
              <a:spcBef>
                <a:spcPts val="600"/>
              </a:spcBef>
              <a:spcAft>
                <a:spcPts val="600"/>
              </a:spcAft>
              <a:buFont typeface="Wingdings" charset="2"/>
              <a:buChar char="§"/>
            </a:pPr>
            <a:r>
              <a:rPr lang="en-US" sz="2000" dirty="0">
                <a:latin typeface="+mj-lt"/>
              </a:rPr>
              <a:t>30% time relieved by SMB leadership due to administrative and transactional issues</a:t>
            </a:r>
          </a:p>
          <a:p>
            <a:pPr marL="285750" indent="-285750">
              <a:spcBef>
                <a:spcPts val="600"/>
              </a:spcBef>
              <a:spcAft>
                <a:spcPts val="600"/>
              </a:spcAft>
              <a:buFont typeface="Wingdings" charset="2"/>
              <a:buChar char="§"/>
            </a:pPr>
            <a:r>
              <a:rPr lang="en-US" sz="2000" dirty="0">
                <a:latin typeface="+mj-lt"/>
              </a:rPr>
              <a:t>68% PEOs saw somewhat or significant revenue increase</a:t>
            </a:r>
          </a:p>
          <a:p>
            <a:pPr marL="285750" indent="-285750">
              <a:spcBef>
                <a:spcPts val="600"/>
              </a:spcBef>
              <a:spcAft>
                <a:spcPts val="600"/>
              </a:spcAft>
              <a:buFont typeface="Wingdings" charset="2"/>
              <a:buChar char="§"/>
            </a:pPr>
            <a:r>
              <a:rPr lang="en-US" sz="2000" dirty="0">
                <a:latin typeface="+mj-lt"/>
              </a:rPr>
              <a:t>35% PEOs saw a significant increase in WS_EE per client </a:t>
            </a:r>
          </a:p>
          <a:p>
            <a:pPr marL="285750" indent="-285750">
              <a:spcBef>
                <a:spcPts val="600"/>
              </a:spcBef>
              <a:spcAft>
                <a:spcPts val="600"/>
              </a:spcAft>
              <a:buFont typeface="Wingdings" charset="2"/>
              <a:buChar char="§"/>
            </a:pPr>
            <a:r>
              <a:rPr lang="en-US" sz="2000" dirty="0">
                <a:latin typeface="+mj-lt"/>
              </a:rPr>
              <a:t>56% PEOs saw somewhat or significant gross profit increase</a:t>
            </a:r>
          </a:p>
          <a:p>
            <a:pPr marL="285750" indent="-285750">
              <a:spcBef>
                <a:spcPts val="600"/>
              </a:spcBef>
              <a:spcAft>
                <a:spcPts val="600"/>
              </a:spcAft>
              <a:buFont typeface="Wingdings" charset="2"/>
              <a:buChar char="§"/>
            </a:pPr>
            <a:r>
              <a:rPr lang="en-US" sz="2000" dirty="0">
                <a:latin typeface="+mj-lt"/>
              </a:rPr>
              <a:t>28% PEOs saw somewhat or significant INT_EE (including  Sales) increase</a:t>
            </a:r>
          </a:p>
          <a:p>
            <a:pPr marL="285750" indent="-285750">
              <a:spcBef>
                <a:spcPts val="600"/>
              </a:spcBef>
              <a:spcAft>
                <a:spcPts val="600"/>
              </a:spcAft>
              <a:buFont typeface="Wingdings" charset="2"/>
              <a:buChar char="§"/>
            </a:pPr>
            <a:r>
              <a:rPr lang="en-US" sz="2000" dirty="0">
                <a:latin typeface="+mj-lt"/>
              </a:rPr>
              <a:t>48% PEOs saw somewhat or significant Clients increase</a:t>
            </a:r>
          </a:p>
          <a:p>
            <a:pPr marL="285750" indent="-285750">
              <a:spcBef>
                <a:spcPts val="600"/>
              </a:spcBef>
              <a:spcAft>
                <a:spcPts val="600"/>
              </a:spcAft>
              <a:buFont typeface="Wingdings" charset="2"/>
              <a:buChar char="§"/>
            </a:pPr>
            <a:r>
              <a:rPr lang="en-US" sz="2000" dirty="0">
                <a:latin typeface="+mj-lt"/>
              </a:rPr>
              <a:t>85% PEOs see somewhat or significant WSEs change over the next 12 months</a:t>
            </a:r>
          </a:p>
        </p:txBody>
      </p:sp>
    </p:spTree>
    <p:extLst>
      <p:ext uri="{BB962C8B-B14F-4D97-AF65-F5344CB8AC3E}">
        <p14:creationId xmlns:p14="http://schemas.microsoft.com/office/powerpoint/2010/main" val="932061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464" y="2557396"/>
            <a:ext cx="7645404" cy="1227206"/>
          </a:xfrm>
          <a:prstGeom prst="rect">
            <a:avLst/>
          </a:prstGeom>
          <a:solidFill>
            <a:schemeClr val="tx1"/>
          </a:solidFill>
        </p:spPr>
        <p:txBody>
          <a:bodyPr vert="horz" lIns="91440" tIns="45720" rIns="91440" bIns="45720" rtlCol="0" anchor="ctr">
            <a:noAutofit/>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spcAft>
                <a:spcPts val="600"/>
              </a:spcAft>
            </a:pPr>
            <a:r>
              <a:rPr lang="en-US" sz="4400" b="1" dirty="0">
                <a:solidFill>
                  <a:srgbClr val="002060"/>
                </a:solidFill>
              </a:rPr>
              <a:t>introductions</a:t>
            </a:r>
          </a:p>
        </p:txBody>
      </p:sp>
    </p:spTree>
    <p:extLst>
      <p:ext uri="{BB962C8B-B14F-4D97-AF65-F5344CB8AC3E}">
        <p14:creationId xmlns:p14="http://schemas.microsoft.com/office/powerpoint/2010/main" val="1081870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5216" y="268044"/>
            <a:ext cx="6554867" cy="595556"/>
          </a:xfrm>
          <a:prstGeom prst="rect">
            <a:avLst/>
          </a:prstGeom>
        </p:spPr>
        <p:txBody>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Professional profile</a:t>
            </a:r>
          </a:p>
        </p:txBody>
      </p:sp>
      <p:sp>
        <p:nvSpPr>
          <p:cNvPr id="4" name="TextBox 3"/>
          <p:cNvSpPr txBox="1"/>
          <p:nvPr/>
        </p:nvSpPr>
        <p:spPr>
          <a:xfrm>
            <a:off x="4362734" y="1228397"/>
            <a:ext cx="3539266" cy="4401205"/>
          </a:xfrm>
          <a:prstGeom prst="rect">
            <a:avLst/>
          </a:prstGeom>
          <a:noFill/>
        </p:spPr>
        <p:txBody>
          <a:bodyPr wrap="square" rtlCol="0">
            <a:spAutoFit/>
          </a:bodyPr>
          <a:lstStyle/>
          <a:p>
            <a:r>
              <a:rPr lang="en-US" sz="2400" dirty="0">
                <a:latin typeface="+mj-lt"/>
              </a:rPr>
              <a:t>Professional Experience</a:t>
            </a:r>
          </a:p>
          <a:p>
            <a:endParaRPr lang="en-US" sz="2400" dirty="0">
              <a:latin typeface="+mj-lt"/>
            </a:endParaRPr>
          </a:p>
          <a:p>
            <a:pPr marL="742950" lvl="1" indent="-285750">
              <a:buFont typeface="Wingdings" charset="2"/>
              <a:buChar char="§"/>
            </a:pPr>
            <a:r>
              <a:rPr lang="en-US" sz="2000" dirty="0">
                <a:latin typeface="+mj-lt"/>
              </a:rPr>
              <a:t>Chief Operating Officer</a:t>
            </a:r>
          </a:p>
          <a:p>
            <a:pPr marL="742950" lvl="1" indent="-285750">
              <a:buFont typeface="Wingdings" charset="2"/>
              <a:buChar char="§"/>
            </a:pPr>
            <a:r>
              <a:rPr lang="en-US" sz="2000" dirty="0">
                <a:latin typeface="+mj-lt"/>
              </a:rPr>
              <a:t>Controller</a:t>
            </a:r>
          </a:p>
          <a:p>
            <a:pPr marL="742950" lvl="1" indent="-285750">
              <a:buFont typeface="Wingdings" charset="2"/>
              <a:buChar char="§"/>
            </a:pPr>
            <a:r>
              <a:rPr lang="en-US" sz="2000" dirty="0">
                <a:latin typeface="+mj-lt"/>
              </a:rPr>
              <a:t>Accounting Manager</a:t>
            </a:r>
          </a:p>
          <a:p>
            <a:pPr marL="742950" lvl="1" indent="-285750">
              <a:buFont typeface="Wingdings" charset="2"/>
              <a:buChar char="§"/>
            </a:pPr>
            <a:r>
              <a:rPr lang="en-US" sz="2000" dirty="0">
                <a:latin typeface="+mj-lt"/>
              </a:rPr>
              <a:t>Entrepreneur </a:t>
            </a:r>
          </a:p>
          <a:p>
            <a:pPr marL="285750" indent="-285750">
              <a:buFont typeface="Wingdings" charset="2"/>
              <a:buChar char="§"/>
            </a:pPr>
            <a:endParaRPr lang="en-US" sz="2400" dirty="0">
              <a:latin typeface="+mj-lt"/>
            </a:endParaRPr>
          </a:p>
          <a:p>
            <a:r>
              <a:rPr lang="en-US" sz="2400" dirty="0">
                <a:latin typeface="+mj-lt"/>
              </a:rPr>
              <a:t>Education</a:t>
            </a:r>
          </a:p>
          <a:p>
            <a:endParaRPr lang="en-US" sz="2400" dirty="0">
              <a:latin typeface="+mj-lt"/>
            </a:endParaRPr>
          </a:p>
          <a:p>
            <a:pPr marL="742950" lvl="1" indent="-285750">
              <a:buFont typeface="Wingdings" charset="2"/>
              <a:buChar char="§"/>
            </a:pPr>
            <a:r>
              <a:rPr lang="en-US" sz="2000" dirty="0">
                <a:latin typeface="+mj-lt"/>
              </a:rPr>
              <a:t>Bachelor of Arts – Accounting Major</a:t>
            </a:r>
          </a:p>
          <a:p>
            <a:pPr marL="742950" lvl="1" indent="-285750">
              <a:buFont typeface="Wingdings" charset="2"/>
              <a:buChar char="§"/>
            </a:pPr>
            <a:r>
              <a:rPr lang="en-US" sz="2000" dirty="0">
                <a:latin typeface="+mj-lt"/>
              </a:rPr>
              <a:t>Licensed CPA</a:t>
            </a:r>
          </a:p>
          <a:p>
            <a:pPr marL="0" lvl="1"/>
            <a:endParaRPr lang="en-US" sz="2000" dirty="0">
              <a:latin typeface="+mj-lt"/>
            </a:endParaRPr>
          </a:p>
        </p:txBody>
      </p:sp>
      <p:sp>
        <p:nvSpPr>
          <p:cNvPr id="5" name="TextBox 4"/>
          <p:cNvSpPr txBox="1"/>
          <p:nvPr/>
        </p:nvSpPr>
        <p:spPr>
          <a:xfrm>
            <a:off x="1121420" y="2748635"/>
            <a:ext cx="2431229" cy="1446550"/>
          </a:xfrm>
          <a:prstGeom prst="rect">
            <a:avLst/>
          </a:prstGeom>
          <a:noFill/>
        </p:spPr>
        <p:txBody>
          <a:bodyPr wrap="square" rtlCol="0">
            <a:spAutoFit/>
          </a:bodyPr>
          <a:lstStyle/>
          <a:p>
            <a:r>
              <a:rPr lang="en-US" sz="4400" dirty="0"/>
              <a:t>Kandis</a:t>
            </a:r>
          </a:p>
          <a:p>
            <a:r>
              <a:rPr lang="en-US" sz="4400" dirty="0"/>
              <a:t>Lamke</a:t>
            </a:r>
          </a:p>
        </p:txBody>
      </p:sp>
    </p:spTree>
    <p:extLst>
      <p:ext uri="{BB962C8B-B14F-4D97-AF65-F5344CB8AC3E}">
        <p14:creationId xmlns:p14="http://schemas.microsoft.com/office/powerpoint/2010/main" val="802907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5216" y="268044"/>
            <a:ext cx="6554867" cy="595556"/>
          </a:xfrm>
          <a:prstGeom prst="rect">
            <a:avLst/>
          </a:prstGeom>
        </p:spPr>
        <p:txBody>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Professional profile</a:t>
            </a:r>
          </a:p>
        </p:txBody>
      </p:sp>
      <p:sp>
        <p:nvSpPr>
          <p:cNvPr id="4" name="TextBox 3"/>
          <p:cNvSpPr txBox="1"/>
          <p:nvPr/>
        </p:nvSpPr>
        <p:spPr>
          <a:xfrm>
            <a:off x="3946896" y="863600"/>
            <a:ext cx="4921888" cy="5324535"/>
          </a:xfrm>
          <a:prstGeom prst="rect">
            <a:avLst/>
          </a:prstGeom>
          <a:noFill/>
        </p:spPr>
        <p:txBody>
          <a:bodyPr wrap="square" rtlCol="0">
            <a:spAutoFit/>
          </a:bodyPr>
          <a:lstStyle/>
          <a:p>
            <a:r>
              <a:rPr lang="en-US" sz="2400" dirty="0">
                <a:latin typeface="+mj-lt"/>
              </a:rPr>
              <a:t>Professional Experience</a:t>
            </a:r>
          </a:p>
          <a:p>
            <a:endParaRPr lang="en-US" sz="2400" dirty="0">
              <a:latin typeface="+mj-lt"/>
            </a:endParaRPr>
          </a:p>
          <a:p>
            <a:pPr marL="742950" lvl="1" indent="-285750">
              <a:buFont typeface="Wingdings" charset="2"/>
              <a:buChar char="§"/>
            </a:pPr>
            <a:r>
              <a:rPr lang="en-US" sz="2000" dirty="0">
                <a:latin typeface="+mj-lt"/>
              </a:rPr>
              <a:t>OpEx programs implementation across Global Operations</a:t>
            </a:r>
          </a:p>
          <a:p>
            <a:pPr marL="742950" lvl="1" indent="-285750">
              <a:buFont typeface="Wingdings" charset="2"/>
              <a:buChar char="§"/>
            </a:pPr>
            <a:r>
              <a:rPr lang="en-US" sz="2000" dirty="0">
                <a:latin typeface="+mj-lt"/>
              </a:rPr>
              <a:t>Lean transformation throughout the Supply Chain </a:t>
            </a:r>
          </a:p>
          <a:p>
            <a:pPr marL="742950" lvl="1" indent="-285750">
              <a:buFont typeface="Wingdings" charset="2"/>
              <a:buChar char="§"/>
            </a:pPr>
            <a:r>
              <a:rPr lang="en-US" sz="2000" dirty="0">
                <a:latin typeface="+mj-lt"/>
              </a:rPr>
              <a:t>Centers of  Excellence implementation</a:t>
            </a:r>
          </a:p>
          <a:p>
            <a:pPr marL="742950" lvl="1" indent="-285750">
              <a:buFont typeface="Wingdings" charset="2"/>
              <a:buChar char="§"/>
            </a:pPr>
            <a:r>
              <a:rPr lang="en-US" sz="2000" dirty="0">
                <a:latin typeface="+mj-lt"/>
              </a:rPr>
              <a:t>Lead Supplier Development programs</a:t>
            </a:r>
          </a:p>
          <a:p>
            <a:pPr marL="285750" indent="-285750">
              <a:buFont typeface="Wingdings" charset="2"/>
              <a:buChar char="§"/>
            </a:pPr>
            <a:endParaRPr lang="en-US" sz="2400" dirty="0">
              <a:latin typeface="+mj-lt"/>
            </a:endParaRPr>
          </a:p>
          <a:p>
            <a:r>
              <a:rPr lang="en-US" sz="2400" dirty="0">
                <a:latin typeface="+mj-lt"/>
              </a:rPr>
              <a:t>Education</a:t>
            </a:r>
          </a:p>
          <a:p>
            <a:pPr marL="285750" indent="-285750">
              <a:buFont typeface="Wingdings" charset="2"/>
              <a:buChar char="§"/>
            </a:pPr>
            <a:endParaRPr lang="en-US" sz="2400" dirty="0">
              <a:latin typeface="+mj-lt"/>
            </a:endParaRPr>
          </a:p>
          <a:p>
            <a:pPr marL="742950" lvl="1" indent="-285750">
              <a:buFont typeface="Wingdings" charset="2"/>
              <a:buChar char="§"/>
            </a:pPr>
            <a:r>
              <a:rPr lang="en-US" sz="2000" dirty="0">
                <a:latin typeface="+mj-lt"/>
              </a:rPr>
              <a:t>MBA </a:t>
            </a:r>
            <a:r>
              <a:rPr lang="mr-IN" sz="2000" dirty="0">
                <a:latin typeface="+mj-lt"/>
              </a:rPr>
              <a:t>–</a:t>
            </a:r>
            <a:r>
              <a:rPr lang="en-US" sz="2000" dirty="0">
                <a:latin typeface="+mj-lt"/>
              </a:rPr>
              <a:t> Global Management</a:t>
            </a:r>
          </a:p>
          <a:p>
            <a:pPr marL="742950" lvl="1" indent="-285750">
              <a:buFont typeface="Wingdings" charset="2"/>
              <a:buChar char="§"/>
            </a:pPr>
            <a:r>
              <a:rPr lang="en-US" sz="2000" dirty="0">
                <a:latin typeface="+mj-lt"/>
              </a:rPr>
              <a:t>BS </a:t>
            </a:r>
            <a:r>
              <a:rPr lang="mr-IN" sz="2000" dirty="0">
                <a:latin typeface="+mj-lt"/>
              </a:rPr>
              <a:t>–</a:t>
            </a:r>
            <a:r>
              <a:rPr lang="en-US" sz="2000" dirty="0">
                <a:latin typeface="+mj-lt"/>
              </a:rPr>
              <a:t> Industrial Engineering </a:t>
            </a:r>
          </a:p>
          <a:p>
            <a:pPr marL="742950" lvl="1" indent="-285750">
              <a:buFont typeface="Wingdings" charset="2"/>
              <a:buChar char="§"/>
            </a:pPr>
            <a:r>
              <a:rPr lang="en-US" sz="2000" dirty="0">
                <a:latin typeface="+mj-lt"/>
              </a:rPr>
              <a:t>Lean Six Sigma Black Belt </a:t>
            </a:r>
          </a:p>
          <a:p>
            <a:pPr marL="742950" lvl="1" indent="-285750">
              <a:buFont typeface="Wingdings" charset="2"/>
              <a:buChar char="§"/>
            </a:pPr>
            <a:r>
              <a:rPr lang="en-US" sz="2000" dirty="0">
                <a:latin typeface="+mj-lt"/>
              </a:rPr>
              <a:t>Certified OCM professional </a:t>
            </a:r>
          </a:p>
          <a:p>
            <a:pPr marL="742950" lvl="1" indent="-285750">
              <a:buFont typeface="Wingdings" charset="2"/>
              <a:buChar char="§"/>
            </a:pPr>
            <a:r>
              <a:rPr lang="en-US" sz="2000" dirty="0">
                <a:latin typeface="+mj-lt"/>
              </a:rPr>
              <a:t>Certified SCM professional </a:t>
            </a:r>
          </a:p>
        </p:txBody>
      </p:sp>
      <p:sp>
        <p:nvSpPr>
          <p:cNvPr id="5" name="TextBox 4"/>
          <p:cNvSpPr txBox="1"/>
          <p:nvPr/>
        </p:nvSpPr>
        <p:spPr>
          <a:xfrm>
            <a:off x="1121420" y="2802592"/>
            <a:ext cx="2431229" cy="1446550"/>
          </a:xfrm>
          <a:prstGeom prst="rect">
            <a:avLst/>
          </a:prstGeom>
          <a:noFill/>
        </p:spPr>
        <p:txBody>
          <a:bodyPr wrap="square" rtlCol="0">
            <a:spAutoFit/>
          </a:bodyPr>
          <a:lstStyle/>
          <a:p>
            <a:r>
              <a:rPr lang="en-US" sz="4400" dirty="0"/>
              <a:t>Ruben</a:t>
            </a:r>
          </a:p>
          <a:p>
            <a:r>
              <a:rPr lang="en-US" sz="4400" dirty="0"/>
              <a:t>Garcia</a:t>
            </a:r>
          </a:p>
        </p:txBody>
      </p:sp>
    </p:spTree>
    <p:extLst>
      <p:ext uri="{BB962C8B-B14F-4D97-AF65-F5344CB8AC3E}">
        <p14:creationId xmlns:p14="http://schemas.microsoft.com/office/powerpoint/2010/main" val="1245440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464" y="2557396"/>
            <a:ext cx="7645404" cy="1227206"/>
          </a:xfrm>
          <a:prstGeom prst="rect">
            <a:avLst/>
          </a:prstGeom>
          <a:solidFill>
            <a:schemeClr val="tx1"/>
          </a:solidFill>
        </p:spPr>
        <p:txBody>
          <a:bodyPr vert="horz" lIns="91440" tIns="45720" rIns="91440" bIns="45720" rtlCol="0" anchor="ctr">
            <a:noAutofit/>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spcAft>
                <a:spcPts val="600"/>
              </a:spcAft>
            </a:pPr>
            <a:r>
              <a:rPr lang="en-US" sz="4400" b="1" dirty="0">
                <a:solidFill>
                  <a:srgbClr val="002060"/>
                </a:solidFill>
              </a:rPr>
              <a:t>Industry insights</a:t>
            </a:r>
          </a:p>
        </p:txBody>
      </p:sp>
    </p:spTree>
    <p:extLst>
      <p:ext uri="{BB962C8B-B14F-4D97-AF65-F5344CB8AC3E}">
        <p14:creationId xmlns:p14="http://schemas.microsoft.com/office/powerpoint/2010/main" val="978529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2476583-CC33-45CE-B51B-215B5673C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1618" cy="6856214"/>
          </a:xfrm>
          <a:prstGeom prst="rect">
            <a:avLst/>
          </a:prstGeom>
        </p:spPr>
      </p:pic>
      <p:sp>
        <p:nvSpPr>
          <p:cNvPr id="3" name="Title 1"/>
          <p:cNvSpPr txBox="1">
            <a:spLocks/>
          </p:cNvSpPr>
          <p:nvPr/>
        </p:nvSpPr>
        <p:spPr>
          <a:xfrm>
            <a:off x="335240" y="392784"/>
            <a:ext cx="7598569" cy="70124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endParaRPr lang="en-US" sz="3600" dirty="0"/>
          </a:p>
        </p:txBody>
      </p:sp>
      <p:graphicFrame>
        <p:nvGraphicFramePr>
          <p:cNvPr id="8" name="TextBox 5">
            <a:extLst>
              <a:ext uri="{FF2B5EF4-FFF2-40B4-BE49-F238E27FC236}">
                <a16:creationId xmlns:a16="http://schemas.microsoft.com/office/drawing/2014/main" id="{38EE3177-89FC-49D1-BAAC-C5165DBDBA92}"/>
              </a:ext>
            </a:extLst>
          </p:cNvPr>
          <p:cNvGraphicFramePr/>
          <p:nvPr>
            <p:extLst>
              <p:ext uri="{D42A27DB-BD31-4B8C-83A1-F6EECF244321}">
                <p14:modId xmlns:p14="http://schemas.microsoft.com/office/powerpoint/2010/main" val="2034544900"/>
              </p:ext>
            </p:extLst>
          </p:nvPr>
        </p:nvGraphicFramePr>
        <p:xfrm>
          <a:off x="923415" y="1735707"/>
          <a:ext cx="7294787" cy="359996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Title 1"/>
          <p:cNvSpPr txBox="1">
            <a:spLocks/>
          </p:cNvSpPr>
          <p:nvPr/>
        </p:nvSpPr>
        <p:spPr>
          <a:xfrm>
            <a:off x="275216" y="268044"/>
            <a:ext cx="6554867" cy="595556"/>
          </a:xfrm>
          <a:prstGeom prst="rect">
            <a:avLst/>
          </a:prstGeom>
        </p:spPr>
        <p:txBody>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overview</a:t>
            </a:r>
          </a:p>
        </p:txBody>
      </p:sp>
    </p:spTree>
    <p:extLst>
      <p:ext uri="{BB962C8B-B14F-4D97-AF65-F5344CB8AC3E}">
        <p14:creationId xmlns:p14="http://schemas.microsoft.com/office/powerpoint/2010/main" val="2085319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5216" y="268044"/>
            <a:ext cx="6554867" cy="595556"/>
          </a:xfrm>
          <a:prstGeom prst="rect">
            <a:avLst/>
          </a:prstGeom>
        </p:spPr>
        <p:txBody>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t>overview</a:t>
            </a:r>
          </a:p>
        </p:txBody>
      </p:sp>
      <p:sp>
        <p:nvSpPr>
          <p:cNvPr id="2" name="Rectangle 1"/>
          <p:cNvSpPr/>
          <p:nvPr/>
        </p:nvSpPr>
        <p:spPr>
          <a:xfrm>
            <a:off x="2674374" y="1040581"/>
            <a:ext cx="6302478" cy="5324535"/>
          </a:xfrm>
          <a:prstGeom prst="rect">
            <a:avLst/>
          </a:prstGeom>
        </p:spPr>
        <p:txBody>
          <a:bodyPr wrap="square">
            <a:spAutoFit/>
          </a:bodyPr>
          <a:lstStyle/>
          <a:p>
            <a:pPr marL="285750" indent="-285750">
              <a:spcBef>
                <a:spcPts val="600"/>
              </a:spcBef>
              <a:spcAft>
                <a:spcPts val="600"/>
              </a:spcAft>
              <a:buFont typeface="Wingdings" charset="2"/>
              <a:buChar char="v"/>
            </a:pPr>
            <a:r>
              <a:rPr lang="en-US" sz="2000" dirty="0">
                <a:latin typeface="+mj-lt"/>
              </a:rPr>
              <a:t>Professional employer organizations (PEOs) provide comprehensive HR solutions for small businesses from payroll, benefits, HR, tax administration, and regulatory compliance assistance</a:t>
            </a:r>
          </a:p>
          <a:p>
            <a:pPr marL="285750" indent="-285750">
              <a:spcBef>
                <a:spcPts val="600"/>
              </a:spcBef>
              <a:spcAft>
                <a:spcPts val="600"/>
              </a:spcAft>
              <a:buFont typeface="Wingdings" charset="2"/>
              <a:buChar char="v"/>
            </a:pPr>
            <a:endParaRPr lang="en-US" sz="2000" dirty="0">
              <a:latin typeface="+mj-lt"/>
            </a:endParaRPr>
          </a:p>
          <a:p>
            <a:pPr marL="285750" indent="-285750">
              <a:spcBef>
                <a:spcPts val="600"/>
              </a:spcBef>
              <a:spcAft>
                <a:spcPts val="600"/>
              </a:spcAft>
              <a:buFont typeface="Wingdings" charset="2"/>
              <a:buChar char="v"/>
            </a:pPr>
            <a:r>
              <a:rPr lang="en-US" sz="2000" dirty="0">
                <a:latin typeface="+mj-lt"/>
              </a:rPr>
              <a:t>PEOs help businesses improve productivity, increase profitability, and focus on their core mission while ​taking care of paperwork and providing regulatory compliance assistance</a:t>
            </a:r>
          </a:p>
          <a:p>
            <a:pPr marL="285750" indent="-285750">
              <a:spcBef>
                <a:spcPts val="600"/>
              </a:spcBef>
              <a:spcAft>
                <a:spcPts val="600"/>
              </a:spcAft>
              <a:buFont typeface="Wingdings" charset="2"/>
              <a:buChar char="v"/>
            </a:pPr>
            <a:endParaRPr lang="en-US" sz="2000" dirty="0">
              <a:latin typeface="+mj-lt"/>
            </a:endParaRPr>
          </a:p>
          <a:p>
            <a:pPr marL="285750" indent="-285750">
              <a:spcBef>
                <a:spcPts val="600"/>
              </a:spcBef>
              <a:spcAft>
                <a:spcPts val="600"/>
              </a:spcAft>
              <a:buFont typeface="Wingdings" charset="2"/>
              <a:buChar char="v"/>
            </a:pPr>
            <a:r>
              <a:rPr lang="en-US" sz="2000" dirty="0">
                <a:latin typeface="+mj-lt"/>
              </a:rPr>
              <a:t>​Through a PEO, the employees of small businesses gain access to big-business employee benefits such as: 401(k)plans; health, dental, life, insurance, and other benefits they might not typically receive as employees of a small company</a:t>
            </a:r>
            <a:endParaRPr lang="en-US" sz="2000" i="0" u="none" strike="noStrike" dirty="0">
              <a:effectLst/>
              <a:latin typeface="+mj-lt"/>
            </a:endParaRPr>
          </a:p>
        </p:txBody>
      </p:sp>
      <p:pic>
        <p:nvPicPr>
          <p:cNvPr id="6" name="Picture 5"/>
          <p:cNvPicPr>
            <a:picLocks noChangeAspect="1"/>
          </p:cNvPicPr>
          <p:nvPr/>
        </p:nvPicPr>
        <p:blipFill>
          <a:blip r:embed="rId3"/>
          <a:stretch>
            <a:fillRect/>
          </a:stretch>
        </p:blipFill>
        <p:spPr>
          <a:xfrm>
            <a:off x="451317" y="2928693"/>
            <a:ext cx="1901409" cy="1223420"/>
          </a:xfrm>
          <a:prstGeom prst="rect">
            <a:avLst/>
          </a:prstGeom>
        </p:spPr>
      </p:pic>
      <p:pic>
        <p:nvPicPr>
          <p:cNvPr id="10" name="Picture 9"/>
          <p:cNvPicPr>
            <a:picLocks noChangeAspect="1"/>
          </p:cNvPicPr>
          <p:nvPr/>
        </p:nvPicPr>
        <p:blipFill>
          <a:blip r:embed="rId4"/>
          <a:stretch>
            <a:fillRect/>
          </a:stretch>
        </p:blipFill>
        <p:spPr>
          <a:xfrm>
            <a:off x="451317" y="4771525"/>
            <a:ext cx="1901409" cy="1137661"/>
          </a:xfrm>
          <a:prstGeom prst="rect">
            <a:avLst/>
          </a:prstGeom>
        </p:spPr>
      </p:pic>
      <p:pic>
        <p:nvPicPr>
          <p:cNvPr id="11" name="Picture 10"/>
          <p:cNvPicPr>
            <a:picLocks noChangeAspect="1"/>
          </p:cNvPicPr>
          <p:nvPr/>
        </p:nvPicPr>
        <p:blipFill rotWithShape="1">
          <a:blip r:embed="rId5"/>
          <a:srcRect l="8415" t="24917" r="9230" b="21861"/>
          <a:stretch/>
        </p:blipFill>
        <p:spPr>
          <a:xfrm>
            <a:off x="451317" y="1133863"/>
            <a:ext cx="1901409" cy="1175418"/>
          </a:xfrm>
          <a:prstGeom prst="rect">
            <a:avLst/>
          </a:prstGeom>
        </p:spPr>
      </p:pic>
    </p:spTree>
    <p:extLst>
      <p:ext uri="{BB962C8B-B14F-4D97-AF65-F5344CB8AC3E}">
        <p14:creationId xmlns:p14="http://schemas.microsoft.com/office/powerpoint/2010/main" val="1017700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5216" y="268044"/>
            <a:ext cx="6554867" cy="595556"/>
          </a:xfrm>
          <a:prstGeom prst="rect">
            <a:avLst/>
          </a:prstGeom>
        </p:spPr>
        <p:txBody>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t>Project objectives</a:t>
            </a:r>
          </a:p>
        </p:txBody>
      </p:sp>
      <p:sp>
        <p:nvSpPr>
          <p:cNvPr id="5" name="TextBox 4"/>
          <p:cNvSpPr txBox="1"/>
          <p:nvPr/>
        </p:nvSpPr>
        <p:spPr>
          <a:xfrm>
            <a:off x="1637940" y="1250948"/>
            <a:ext cx="5868120" cy="4924425"/>
          </a:xfrm>
          <a:prstGeom prst="rect">
            <a:avLst/>
          </a:prstGeom>
          <a:noFill/>
        </p:spPr>
        <p:txBody>
          <a:bodyPr wrap="square" rtlCol="0">
            <a:spAutoFit/>
          </a:bodyPr>
          <a:lstStyle/>
          <a:p>
            <a:pPr marL="342900" indent="-342900">
              <a:spcBef>
                <a:spcPts val="600"/>
              </a:spcBef>
              <a:spcAft>
                <a:spcPts val="600"/>
              </a:spcAft>
              <a:buFont typeface="Wingdings" panose="05000000000000000000" pitchFamily="2" charset="2"/>
              <a:buChar char="§"/>
            </a:pPr>
            <a:r>
              <a:rPr lang="en-US" sz="2400" dirty="0">
                <a:latin typeface="+mj-lt"/>
              </a:rPr>
              <a:t>Identify Gross Profit (GP) per </a:t>
            </a:r>
            <a:r>
              <a:rPr lang="en-US" sz="2400" dirty="0" err="1">
                <a:latin typeface="+mj-lt"/>
              </a:rPr>
              <a:t>WSE</a:t>
            </a:r>
            <a:r>
              <a:rPr lang="en-US" sz="2400" dirty="0">
                <a:latin typeface="+mj-lt"/>
              </a:rPr>
              <a:t> performance vs benchmarking</a:t>
            </a:r>
          </a:p>
          <a:p>
            <a:pPr marL="800100" lvl="1" indent="-342900">
              <a:spcBef>
                <a:spcPts val="600"/>
              </a:spcBef>
              <a:spcAft>
                <a:spcPts val="600"/>
              </a:spcAft>
              <a:buFont typeface="Wingdings" charset="2"/>
              <a:buChar char="ü"/>
            </a:pPr>
            <a:r>
              <a:rPr lang="en-US" sz="2400" dirty="0">
                <a:latin typeface="+mj-lt"/>
              </a:rPr>
              <a:t>Define improvement opportunities</a:t>
            </a:r>
          </a:p>
          <a:p>
            <a:pPr marL="342900" indent="-342900">
              <a:spcBef>
                <a:spcPts val="600"/>
              </a:spcBef>
              <a:spcAft>
                <a:spcPts val="600"/>
              </a:spcAft>
              <a:buFont typeface="Wingdings" panose="05000000000000000000" pitchFamily="2" charset="2"/>
              <a:buChar char="§"/>
            </a:pPr>
            <a:r>
              <a:rPr lang="en-US" sz="2400" dirty="0">
                <a:latin typeface="+mj-lt"/>
              </a:rPr>
              <a:t>Identify </a:t>
            </a:r>
            <a:r>
              <a:rPr lang="en-US" sz="2400" dirty="0" err="1">
                <a:latin typeface="+mj-lt"/>
              </a:rPr>
              <a:t>WSE</a:t>
            </a:r>
            <a:r>
              <a:rPr lang="en-US" sz="2400" dirty="0">
                <a:latin typeface="+mj-lt"/>
              </a:rPr>
              <a:t> to internal EE performance vs benchmarking</a:t>
            </a:r>
          </a:p>
          <a:p>
            <a:pPr marL="800100" lvl="1" indent="-342900">
              <a:spcBef>
                <a:spcPts val="600"/>
              </a:spcBef>
              <a:spcAft>
                <a:spcPts val="600"/>
              </a:spcAft>
              <a:buFont typeface="Wingdings" charset="2"/>
              <a:buChar char="ü"/>
            </a:pPr>
            <a:r>
              <a:rPr lang="en-US" sz="2400" dirty="0">
                <a:latin typeface="+mj-lt"/>
              </a:rPr>
              <a:t>Define improvement opportunities</a:t>
            </a:r>
          </a:p>
          <a:p>
            <a:pPr marL="342900" indent="-342900">
              <a:spcBef>
                <a:spcPts val="600"/>
              </a:spcBef>
              <a:spcAft>
                <a:spcPts val="600"/>
              </a:spcAft>
              <a:buFont typeface="Wingdings" panose="05000000000000000000" pitchFamily="2" charset="2"/>
              <a:buChar char="§"/>
            </a:pPr>
            <a:r>
              <a:rPr lang="en-US" sz="2400" dirty="0">
                <a:latin typeface="+mj-lt"/>
              </a:rPr>
              <a:t>Create a statistical model to predict number of internal EEs needed by department to reach GP or </a:t>
            </a:r>
            <a:r>
              <a:rPr lang="en-US" sz="2400" dirty="0" err="1">
                <a:latin typeface="+mj-lt"/>
              </a:rPr>
              <a:t>WSE</a:t>
            </a:r>
            <a:r>
              <a:rPr lang="en-US" sz="2400" dirty="0">
                <a:latin typeface="+mj-lt"/>
              </a:rPr>
              <a:t> goals</a:t>
            </a:r>
          </a:p>
          <a:p>
            <a:pPr marL="342900" indent="-342900">
              <a:spcBef>
                <a:spcPts val="600"/>
              </a:spcBef>
              <a:spcAft>
                <a:spcPts val="600"/>
              </a:spcAft>
              <a:buFont typeface="Wingdings" panose="05000000000000000000" pitchFamily="2" charset="2"/>
              <a:buChar char="§"/>
            </a:pPr>
            <a:r>
              <a:rPr lang="en-US" sz="2400" dirty="0">
                <a:latin typeface="+mj-lt"/>
              </a:rPr>
              <a:t>Create a model to predict when the Company will reach </a:t>
            </a:r>
            <a:r>
              <a:rPr lang="en-US" sz="2400" dirty="0"/>
              <a:t>GP or </a:t>
            </a:r>
            <a:r>
              <a:rPr lang="en-US" sz="2400" dirty="0" err="1"/>
              <a:t>WSE</a:t>
            </a:r>
            <a:r>
              <a:rPr lang="en-US" sz="2400" dirty="0"/>
              <a:t> </a:t>
            </a:r>
            <a:r>
              <a:rPr lang="en-US" sz="2400" dirty="0">
                <a:latin typeface="+mj-lt"/>
              </a:rPr>
              <a:t>goals</a:t>
            </a:r>
          </a:p>
        </p:txBody>
      </p:sp>
    </p:spTree>
    <p:extLst>
      <p:ext uri="{BB962C8B-B14F-4D97-AF65-F5344CB8AC3E}">
        <p14:creationId xmlns:p14="http://schemas.microsoft.com/office/powerpoint/2010/main" val="6528260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1194</TotalTime>
  <Words>1089</Words>
  <Application>Microsoft Office PowerPoint</Application>
  <PresentationFormat>On-screen Show (4:3)</PresentationFormat>
  <Paragraphs>154</Paragraphs>
  <Slides>28</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Wingdings</vt:lpstr>
      <vt:lpstr>Celestial</vt:lpstr>
      <vt:lpstr>R &amp; Python applied models</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Kandis Lamke</dc:creator>
  <cp:lastModifiedBy>Kandis Lamke</cp:lastModifiedBy>
  <cp:revision>47</cp:revision>
  <dcterms:created xsi:type="dcterms:W3CDTF">2020-03-30T02:55:07Z</dcterms:created>
  <dcterms:modified xsi:type="dcterms:W3CDTF">2020-04-02T00:31:03Z</dcterms:modified>
</cp:coreProperties>
</file>